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3FA-4D93-46A0-A4D3-4ABDE179C5F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69AC-D1BB-43FF-9DAB-B5FA332B3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4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3FA-4D93-46A0-A4D3-4ABDE179C5F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69AC-D1BB-43FF-9DAB-B5FA332B3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5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3FA-4D93-46A0-A4D3-4ABDE179C5F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69AC-D1BB-43FF-9DAB-B5FA332B3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3888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3FA-4D93-46A0-A4D3-4ABDE179C5F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69AC-D1BB-43FF-9DAB-B5FA332B3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17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3FA-4D93-46A0-A4D3-4ABDE179C5F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69AC-D1BB-43FF-9DAB-B5FA332B3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5515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3FA-4D93-46A0-A4D3-4ABDE179C5F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69AC-D1BB-43FF-9DAB-B5FA332B3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60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3FA-4D93-46A0-A4D3-4ABDE179C5F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69AC-D1BB-43FF-9DAB-B5FA332B3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814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3FA-4D93-46A0-A4D3-4ABDE179C5F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69AC-D1BB-43FF-9DAB-B5FA332B3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3FA-4D93-46A0-A4D3-4ABDE179C5F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69AC-D1BB-43FF-9DAB-B5FA332B3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55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3FA-4D93-46A0-A4D3-4ABDE179C5F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69AC-D1BB-43FF-9DAB-B5FA332B3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80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3FA-4D93-46A0-A4D3-4ABDE179C5F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69AC-D1BB-43FF-9DAB-B5FA332B3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5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3FA-4D93-46A0-A4D3-4ABDE179C5F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69AC-D1BB-43FF-9DAB-B5FA332B3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6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3FA-4D93-46A0-A4D3-4ABDE179C5F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69AC-D1BB-43FF-9DAB-B5FA332B3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3FA-4D93-46A0-A4D3-4ABDE179C5F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69AC-D1BB-43FF-9DAB-B5FA332B3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3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3FA-4D93-46A0-A4D3-4ABDE179C5F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69AC-D1BB-43FF-9DAB-B5FA332B3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72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3FA-4D93-46A0-A4D3-4ABDE179C5F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69AC-D1BB-43FF-9DAB-B5FA332B3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26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8A3FA-4D93-46A0-A4D3-4ABDE179C5F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9A69AC-D1BB-43FF-9DAB-B5FA332B3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36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490" y="1838190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«Детский мастер-класс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как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новая культурная практика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в дошкольной образовательной организации»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97176" y="5559156"/>
            <a:ext cx="4819460" cy="528493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Подготовила: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Утенина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С.В.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60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840" y="0"/>
            <a:ext cx="9342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Целевые ориентиры на этапе завершения дошкольного образования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2880" y="1158240"/>
            <a:ext cx="1060704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ребёнок овладевает основными культурными способами деятельности,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проявляет инициативу и самостоятельность в разных видах деятельности ; способен выбирать себе род занятий, участников по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совместной деятельности;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ребёнок обладает установкой положительного отношения к миру, к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разным видам труда, другим людям и самому себе, обладает чувством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собственного достоинства;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активно взаимодействует со сверстниками и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взрослыми,  умеет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подчиняться разным правилам и социальным нормам;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ребёнок достаточно хорошо владеет устной речью, может выражать свои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мысли и желания, может использовать речь для выражения своих мыслей,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чувств и желаний, построения речевого высказывания в ситуации общения;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240" y="1190625"/>
            <a:ext cx="109118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у ребёнка развита крупная и мелкая моторика; он подвижен, вынослив,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владеет основными движениями, может контролировать свои движения и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управлять ими;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ребёнок способен к волевым усилиям, может следовать социальным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нормам поведения и правилам в разных видах деятельности, во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взаимоотношениях со взрослыми и сверстниками, может соблюдать правила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безопасного поведения и личной гигиены;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0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ребёнок проявляет любознательность, задаёт вопросы взрослым и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сверстникам, интересуется причинно-следственными связями,  склонен наблюдать, экспериментировать.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 обладает начальными знаниями о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себе, о природном и социальном мире, в котором он живёт;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0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ребёнок способен к принятию собственных решений, опираясь на свои знания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и умения в различных видах деятельности.</a:t>
            </a: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24840" y="0"/>
            <a:ext cx="9342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Целевые ориентиры на этапе завершения дошкольного образования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484" y="1855961"/>
            <a:ext cx="3603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Успехов!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ова\Desktop\сад фото 2\20160321_093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0433" y="2295811"/>
            <a:ext cx="3953351" cy="29650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Вова\Desktop\сад фото 2\20160321_093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95720" y="2216590"/>
            <a:ext cx="4043890" cy="3032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498757" y="153910"/>
            <a:ext cx="5490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/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Презентация  темы мастер-класса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C:\Users\Вова\Desktop\сад фото 2\20160321_093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0433" y="2295812"/>
            <a:ext cx="3953351" cy="29650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098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ова\Desktop\сад фото 2\20160401_15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27664" y="2230553"/>
            <a:ext cx="4734962" cy="35512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239022" y="534651"/>
            <a:ext cx="5150769" cy="716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200000"/>
              </a:lnSpc>
              <a:buAutoNum type="arabicPeriod" startAt="2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Выбор детьми мастер-класса.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ова\Desktop\сад фото 2\20160321_093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47669" y="978638"/>
            <a:ext cx="4062844" cy="30471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98" y="2190939"/>
            <a:ext cx="3610631" cy="27079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689167" y="653772"/>
            <a:ext cx="54056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Представление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опыта Мастером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3" descr="C:\Users\Вова\Desktop\сад фото 2\20160321_0925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62534" y="3582056"/>
            <a:ext cx="3511616" cy="26337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4431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ова\Desktop\сад фото 2\20160321_095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7301" y="3440315"/>
            <a:ext cx="4010688" cy="30080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7" descr="C:\Users\Вова\Desktop\сад фото 2\20160321_095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205" y="1937441"/>
            <a:ext cx="4357733" cy="32683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746933" y="335475"/>
            <a:ext cx="3549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Практическая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часть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4443" y="371689"/>
            <a:ext cx="62889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5.</a:t>
            </a:r>
            <a:r>
              <a:rPr lang="ru-RU" b="1" dirty="0" smtClean="0"/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Презентация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продуктов деятельности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6" descr="C:\Users\Вова\Desktop\сад фото 2\20160321_095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28" y="2111720"/>
            <a:ext cx="4101221" cy="3075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5" descr="C:\Users\Вова\Desktop\сад фото 2\20160321_100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7537" y="2156988"/>
            <a:ext cx="4040864" cy="3030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266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89746" y="1204111"/>
            <a:ext cx="98592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Индивидуализация</a:t>
            </a:r>
            <a:r>
              <a:rPr lang="ru-RU" sz="2800" dirty="0" smtClean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– </a:t>
            </a:r>
            <a:r>
              <a:rPr lang="ru-RU" sz="2800" dirty="0">
                <a:latin typeface="Trebuchet MS" panose="020B0603020202020204" pitchFamily="34" charset="0"/>
                <a:ea typeface="Times New Roman" panose="02020603050405020304" pitchFamily="18" charset="0"/>
              </a:rPr>
              <a:t>процесс создания и осознания индивидом собственного опыта, в котором он проявляет себя в качестве субъекта собственной деятельности, свободно определяющего и реализующего собственные цели, добровольно возлагающего на себя ответственность за результаты своей деятельности.</a:t>
            </a:r>
            <a:endParaRPr lang="ru-RU" sz="28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368" y="685863"/>
            <a:ext cx="109365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Мастер-класс 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ea typeface="Times New Roman" panose="02020603050405020304" pitchFamily="18" charset="0"/>
              </a:rPr>
              <a:t>– это интерактивная форма обучения и обмена опытом, объединяющая формат тренинга и конференции.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6993" y="2707264"/>
            <a:ext cx="10999959" cy="482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Детский мастер-класс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/>
              <a:t>это особая форма организации детской деятельности, позволяющая детям продемонстрировать свои личные достижения, умения, открытия в какой – либо области, 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а </a:t>
            </a:r>
            <a:r>
              <a:rPr lang="ru-RU" sz="2800" dirty="0"/>
              <a:t>так же овладеть культурными способами </a:t>
            </a:r>
            <a:r>
              <a:rPr lang="ru-RU" sz="2800" dirty="0" smtClean="0"/>
              <a:t>передачи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своего опыта и восприятия опыта </a:t>
            </a:r>
            <a:r>
              <a:rPr lang="ru-RU" sz="2800" dirty="0"/>
              <a:t>сверстников.</a:t>
            </a:r>
          </a:p>
          <a:p>
            <a:r>
              <a:rPr lang="ru-RU" sz="2800" dirty="0"/>
              <a:t> 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8596" y="733331"/>
            <a:ext cx="10330005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«Личностная значимость выражается не в том, что ребенок помог что-либо сделать взрослому. Он становится значимым тогда, когда он сделал то, что придумал сам, и именно это оказалось важным для других. В этом случае он становится и инициатором, и исполнителем, и полноправным участником, субъектом социальных отношений»</a:t>
            </a:r>
          </a:p>
          <a:p>
            <a:pPr indent="450215" algn="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(Н.Е. </a:t>
            </a:r>
            <a:r>
              <a:rPr lang="ru-RU" sz="2800" dirty="0" err="1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Веракса</a:t>
            </a:r>
            <a:r>
              <a:rPr lang="ru-RU" sz="2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«Инициатива в ДОУ»)  </a:t>
            </a:r>
            <a:endParaRPr lang="ru-RU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8756" y="0"/>
            <a:ext cx="6256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Структура детского мастер-класса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5185" y="939680"/>
            <a:ext cx="63839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 action="ppaction://hlinksldjump"/>
              </a:rPr>
              <a:t>Презентация  темы мастер-класса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lnSpc>
                <a:spcPct val="200000"/>
              </a:lnSpc>
              <a:buAutoNum type="arabicPeriod" startAt="2"/>
            </a:pPr>
            <a:r>
              <a:rPr lang="ru-RU" sz="2400" dirty="0" smtClean="0">
                <a:hlinkClick r:id="rId3" action="ppaction://hlinksldjump"/>
              </a:rPr>
              <a:t>Выбор детьми мастер-класса.</a:t>
            </a:r>
            <a:endParaRPr lang="ru-RU" sz="2400" dirty="0" smtClean="0"/>
          </a:p>
          <a:p>
            <a:pPr marL="457200" indent="-457200">
              <a:lnSpc>
                <a:spcPct val="200000"/>
              </a:lnSpc>
              <a:buAutoNum type="arabicPeriod" startAt="2"/>
            </a:pPr>
            <a:r>
              <a:rPr lang="ru-RU" sz="2400" dirty="0" smtClean="0">
                <a:hlinkClick r:id="rId4" action="ppaction://hlinksldjump"/>
              </a:rPr>
              <a:t>Представление опыта Мастером</a:t>
            </a:r>
            <a:endParaRPr lang="ru-RU" sz="2400" dirty="0" smtClean="0"/>
          </a:p>
          <a:p>
            <a:pPr marL="457200" indent="-457200">
              <a:lnSpc>
                <a:spcPct val="200000"/>
              </a:lnSpc>
              <a:buAutoNum type="arabicPeriod" startAt="2"/>
            </a:pPr>
            <a:r>
              <a:rPr lang="ru-RU" sz="2400" dirty="0">
                <a:hlinkClick r:id="rId5" action="ppaction://hlinksldjump"/>
              </a:rPr>
              <a:t>Практическая </a:t>
            </a:r>
            <a:r>
              <a:rPr lang="ru-RU" sz="2400" dirty="0" smtClean="0">
                <a:hlinkClick r:id="rId5" action="ppaction://hlinksldjump"/>
              </a:rPr>
              <a:t>часть</a:t>
            </a:r>
            <a:endParaRPr lang="ru-RU" sz="2400" dirty="0" smtClean="0"/>
          </a:p>
          <a:p>
            <a:pPr marL="457200" indent="-457200">
              <a:lnSpc>
                <a:spcPct val="200000"/>
              </a:lnSpc>
              <a:buFontTx/>
              <a:buAutoNum type="arabicPeriod" startAt="2"/>
            </a:pPr>
            <a:r>
              <a:rPr lang="ru-RU" sz="2400" dirty="0">
                <a:hlinkClick r:id="rId6" action="ppaction://hlinksldjump"/>
              </a:rPr>
              <a:t>Презентация продуктов </a:t>
            </a:r>
            <a:r>
              <a:rPr lang="ru-RU" sz="2400" dirty="0" smtClean="0">
                <a:hlinkClick r:id="rId6" action="ppaction://hlinksldjump"/>
              </a:rPr>
              <a:t>деятельности</a:t>
            </a:r>
            <a:endParaRPr lang="ru-RU" sz="2400" dirty="0" smtClean="0"/>
          </a:p>
          <a:p>
            <a:pPr marL="457200" indent="-457200">
              <a:lnSpc>
                <a:spcPct val="200000"/>
              </a:lnSpc>
              <a:buFontTx/>
              <a:buAutoNum type="arabicPeriod" startAt="2"/>
            </a:pPr>
            <a:r>
              <a:rPr lang="ru-RU" sz="2400" dirty="0" smtClean="0"/>
              <a:t>Благодарность Мастеру</a:t>
            </a:r>
          </a:p>
          <a:p>
            <a:pPr marL="457200" indent="-457200">
              <a:lnSpc>
                <a:spcPct val="200000"/>
              </a:lnSpc>
              <a:buFontTx/>
              <a:buAutoNum type="arabicPeriod" startAt="2"/>
            </a:pPr>
            <a:r>
              <a:rPr lang="ru-RU" sz="2400" dirty="0"/>
              <a:t>Представление Умельцев</a:t>
            </a:r>
          </a:p>
          <a:p>
            <a:pPr marL="457200" indent="-457200">
              <a:lnSpc>
                <a:spcPct val="200000"/>
              </a:lnSpc>
              <a:buFontTx/>
              <a:buAutoNum type="arabicPeriod" startAt="2"/>
            </a:pPr>
            <a:endParaRPr lang="ru-RU" sz="2400" dirty="0"/>
          </a:p>
          <a:p>
            <a:pPr marL="457200" indent="-457200">
              <a:lnSpc>
                <a:spcPct val="200000"/>
              </a:lnSpc>
              <a:buAutoNum type="arabicPeriod" startAt="2"/>
            </a:pPr>
            <a:endParaRPr lang="ru-RU" sz="24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474329" y="107438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/>
              <a:t>.</a:t>
            </a:r>
            <a:endParaRPr lang="ru-RU" dirty="0"/>
          </a:p>
          <a:p>
            <a:pPr marL="457200" indent="-457200">
              <a:lnSpc>
                <a:spcPct val="200000"/>
              </a:lnSpc>
              <a:buAutoNum type="arabicPeriod"/>
            </a:pPr>
            <a:endParaRPr lang="ru-RU" dirty="0"/>
          </a:p>
          <a:p>
            <a:pPr>
              <a:lnSpc>
                <a:spcPct val="20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4617" y="351601"/>
            <a:ext cx="8276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Правила организации детского мастер-класса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6760" y="987475"/>
            <a:ext cx="1088136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 smtClean="0"/>
              <a:t>Мастер-класс проводится по инициативе детей и исходя из образовательного заказа группы. </a:t>
            </a:r>
          </a:p>
          <a:p>
            <a:pPr marL="457200" lvl="0" indent="-457200">
              <a:lnSpc>
                <a:spcPct val="150000"/>
              </a:lnSpc>
              <a:buFontTx/>
              <a:buAutoNum type="arabicPeriod"/>
            </a:pPr>
            <a:r>
              <a:rPr lang="ru-RU" sz="2000" dirty="0" smtClean="0"/>
              <a:t>День и время мастер-класса обговариваются  на групповом сборе.</a:t>
            </a:r>
          </a:p>
          <a:p>
            <a:pPr marL="457200" lvl="0" indent="-457200">
              <a:lnSpc>
                <a:spcPct val="150000"/>
              </a:lnSpc>
              <a:buFontTx/>
              <a:buAutoNum type="arabicPeriod"/>
            </a:pPr>
            <a:r>
              <a:rPr lang="ru-RU" sz="2000" dirty="0" smtClean="0"/>
              <a:t>Педагог  заранее индивидуально обговаривает с ребёнком  этапы выступления и содержание выступления.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ru-RU" sz="2000" dirty="0" smtClean="0"/>
              <a:t>Участие родителей в подготовке и организации мастер-класса приветствуется.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ru-RU" sz="2000" dirty="0" smtClean="0"/>
              <a:t>Педагог  заранее продумывает, как расположить  площадки каждого  мастер-класса, чтобы всем было удобно.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ru-RU" sz="2000" dirty="0" smtClean="0"/>
              <a:t>Оптимальное количество  параллельных мастер-классов  - три.  В каждом из них  должен  принимать участие   взрослый, в качестве  партнёра по совместной деятельности.</a:t>
            </a:r>
          </a:p>
          <a:p>
            <a:pPr marL="457200" lvl="0" indent="-457200">
              <a:lnSpc>
                <a:spcPct val="150000"/>
              </a:lnSpc>
              <a:buFontTx/>
              <a:buAutoNum type="arabicPeriod"/>
            </a:pPr>
            <a:endParaRPr lang="ru-RU" sz="2400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25142" y="271453"/>
            <a:ext cx="86339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Правила для детей,  участвующих в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мастер-классе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68680" y="1325880"/>
            <a:ext cx="96769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Выступая говорим громко, внятно, не торопясь.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Слушаем внимательно, не перебивая Мастера.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Вопросы задаём после того, как Мастер закончил объяснение и показ.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Вопросы задаём вежливо.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стесняемся задавать вопросы.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Все работы  признаются ценными.  Плохих работ не бывает.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Благодарим  Мастера за   представленный опыт.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624" y="322907"/>
            <a:ext cx="954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 чём ценность детских мастер-классов: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" y="1112520"/>
            <a:ext cx="1042416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	</a:t>
            </a:r>
            <a:r>
              <a:rPr lang="ru-RU" sz="2400" b="1" i="1" u="sng" dirty="0" smtClean="0"/>
              <a:t>Для  детей,  дающих мастер-класс: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Приобретение опыта публичных выступлений;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Формирование коммуникативных навыков;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Возможность почувствовать  себя успешным, значимым, лидером;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Формирование ответственности;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Развитие инициативности.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r>
              <a:rPr lang="ru-RU" sz="2400" dirty="0" smtClean="0"/>
              <a:t>	</a:t>
            </a:r>
            <a:r>
              <a:rPr lang="ru-RU" sz="2400" b="1" i="1" u="sng" dirty="0" smtClean="0"/>
              <a:t>Для детей, участвующих в мастер-классе: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Овладение новыми способами действий;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Приобретение опыта коллективной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Формирование умения регулировать своё поведение, подчиняться правилам.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Развитие вопросительности;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Стимул самостоятельного поиска новых  способов действий.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2229" y="230134"/>
            <a:ext cx="7383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 чём ценность детских мастер-классов: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7760" y="856357"/>
            <a:ext cx="10408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	</a:t>
            </a:r>
            <a:r>
              <a:rPr lang="ru-RU" sz="2400" b="1" i="1" u="sng" dirty="0" smtClean="0"/>
              <a:t>Для педагога: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  </a:t>
            </a:r>
            <a:r>
              <a:rPr lang="ru-RU" sz="2400" dirty="0" smtClean="0"/>
              <a:t>способ поддержки детских инициатив;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способ сплочения группы;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возможность сделать  образовательный процесс увлекательным  для детей;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возможность посмотреть  на своих воспитанников  со стороны;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  </a:t>
            </a:r>
            <a:r>
              <a:rPr lang="ru-RU" sz="2400" dirty="0" smtClean="0"/>
              <a:t>возможность  выстроить сотрудничество  с родителями.</a:t>
            </a:r>
          </a:p>
          <a:p>
            <a:endParaRPr lang="ru-RU" sz="2400" dirty="0" smtClean="0"/>
          </a:p>
          <a:p>
            <a:r>
              <a:rPr lang="ru-RU" sz="2400" b="1" i="1" dirty="0" smtClean="0"/>
              <a:t>	</a:t>
            </a:r>
            <a:r>
              <a:rPr lang="ru-RU" sz="2400" b="1" i="1" u="sng" dirty="0" smtClean="0"/>
              <a:t>Для родителей:</a:t>
            </a:r>
            <a:endParaRPr lang="ru-RU" sz="2400" b="1" u="sng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возможность увидеть своего ребёнка в новом свете, испытать гордость за него: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увидеть «зону ближайшего развития» своего ребёнка;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способ участия в реализации образовательной программы.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 lvl="1"/>
            <a:endParaRPr lang="ru-RU" sz="2400" b="1" i="1" u="sng" dirty="0" smtClean="0"/>
          </a:p>
          <a:p>
            <a:pPr lvl="1"/>
            <a:endParaRPr lang="ru-RU" sz="2400" b="1" i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769</TotalTime>
  <Words>315</Words>
  <Application>Microsoft Office PowerPoint</Application>
  <PresentationFormat>Произвольный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«Детский мастер-класс  как новая культурная практика в дошкольной образовательной организации»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«Детский мастер-класс  как новая культурная практика реализации образовательной программы дошкольного образования»</dc:title>
  <dc:creator>Елена</dc:creator>
  <cp:lastModifiedBy>Татьяна</cp:lastModifiedBy>
  <cp:revision>54</cp:revision>
  <dcterms:created xsi:type="dcterms:W3CDTF">2016-03-14T06:28:24Z</dcterms:created>
  <dcterms:modified xsi:type="dcterms:W3CDTF">2022-03-10T07:16:56Z</dcterms:modified>
</cp:coreProperties>
</file>