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61" r:id="rId2"/>
    <p:sldId id="257" r:id="rId3"/>
    <p:sldId id="258" r:id="rId4"/>
    <p:sldId id="259" r:id="rId5"/>
    <p:sldId id="262" r:id="rId6"/>
    <p:sldId id="263" r:id="rId7"/>
    <p:sldId id="264" r:id="rId8"/>
    <p:sldId id="265" r:id="rId9"/>
    <p:sldId id="266" r:id="rId10"/>
    <p:sldId id="268" r:id="rId11"/>
    <p:sldId id="267" r:id="rId12"/>
    <p:sldId id="270" r:id="rId13"/>
    <p:sldId id="273" r:id="rId14"/>
    <p:sldId id="276" r:id="rId15"/>
    <p:sldId id="272" r:id="rId16"/>
    <p:sldId id="269" r:id="rId17"/>
    <p:sldId id="277" r:id="rId18"/>
    <p:sldId id="271" r:id="rId19"/>
    <p:sldId id="27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0D2F31-667D-4191-B0F6-77316454A3A1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17F4B7-3BF7-4571-B324-22855957C9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054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17F4B7-3BF7-4571-B324-22855957C9B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3738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134076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340477" cy="6957392"/>
          </a:xfrm>
          <a:prstGeom prst="rect">
            <a:avLst/>
          </a:prstGeom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jpeg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7" Type="http://schemas.openxmlformats.org/officeDocument/2006/relationships/image" Target="../media/image59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104468" y="6237312"/>
            <a:ext cx="93506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2019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год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28" name="Рисунок 3" descr="Описание: C:\Users\Галина\Desktop\Презентация Microsoft Office PowerPoi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676" y="1074350"/>
            <a:ext cx="5832648" cy="3854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23528" y="188640"/>
            <a:ext cx="8892480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Муниципальное казенное дошкольное образовательное учреждение «</a:t>
            </a:r>
            <a:r>
              <a:rPr kumimoji="0" lang="ru-RU" sz="20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Большемуртинский</a:t>
            </a: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детский сад № 2</a:t>
            </a: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20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sz="20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Проектная деятельность в младшей группе</a:t>
            </a:r>
            <a:endParaRPr kumimoji="0" lang="ru-RU" sz="20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Парад снеговиков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28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69768" y="4759984"/>
            <a:ext cx="4572000" cy="150810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Автор проекта: воспитатель 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1-й квалификационной категории 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МКДОУ </a:t>
            </a:r>
            <a:r>
              <a:rPr lang="ru-RU" b="1" dirty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«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Большемуртинский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детский сад № 2</a:t>
            </a:r>
            <a:r>
              <a:rPr lang="ru-RU" b="1" dirty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»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Чепикова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С.</a:t>
            </a:r>
            <a:r>
              <a:rPr lang="ru-RU" sz="2000" b="1" dirty="0">
                <a:solidFill>
                  <a:srgbClr val="1F497D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А.</a:t>
            </a:r>
            <a:endParaRPr lang="ru-RU" sz="2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07530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https://im2-tub-ru.yandex.net/i?id=6f5be161f4c11e7969e59fd0c334c7ec&amp;n=33&amp;h=215&amp;w=30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6" y="1285860"/>
            <a:ext cx="2795906" cy="207170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142984"/>
            <a:ext cx="3929090" cy="571504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 у нашего двора </a:t>
            </a:r>
            <a:b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Снеговик стоял с утра</a:t>
            </a:r>
          </a:p>
        </p:txBody>
      </p:sp>
      <p:pic>
        <p:nvPicPr>
          <p:cNvPr id="3" name="Рисунок 2" descr="G:\DCIM\119___01\IMG_000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1857364"/>
            <a:ext cx="3596002" cy="273367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G:\DCIM\119___01\IMG_019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0" y="4429108"/>
            <a:ext cx="3081335" cy="242889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5357818" y="3500438"/>
            <a:ext cx="27860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 деревья на лужок выпал беленький снежок!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143372" y="142852"/>
            <a:ext cx="321471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Рисовал снеговика</a:t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Ма-аленького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роста,</a:t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Ведь большого мне пока</a:t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под силу просто.</a:t>
            </a:r>
          </a:p>
        </p:txBody>
      </p:sp>
      <p:pic>
        <p:nvPicPr>
          <p:cNvPr id="9" name="Рисунок 8" descr="http://prokonkursy.ru/_ph/19/2/300007082.jpg?1484082968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5" t="10875"/>
          <a:stretch/>
        </p:blipFill>
        <p:spPr bwMode="auto">
          <a:xfrm>
            <a:off x="1142976" y="4857760"/>
            <a:ext cx="2914646" cy="20002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Дидактическая игра «Сложи снеговика» </a:t>
            </a:r>
          </a:p>
        </p:txBody>
      </p:sp>
      <p:pic>
        <p:nvPicPr>
          <p:cNvPr id="4" name="Рисунок 3" descr="G:\DCIM\119___01\IMG_016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731053"/>
            <a:ext cx="3262630" cy="24479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G:\DCIM\119___01\IMG_0162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667"/>
          <a:stretch/>
        </p:blipFill>
        <p:spPr bwMode="auto">
          <a:xfrm>
            <a:off x="457200" y="823290"/>
            <a:ext cx="3043246" cy="26076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194" name="Picture 2" descr="http://img0.liveinternet.ru/images/attach/c/2/67/450/67450549_snegovik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6832" y="4786321"/>
            <a:ext cx="3500462" cy="1857388"/>
          </a:xfrm>
          <a:prstGeom prst="rect">
            <a:avLst/>
          </a:prstGeom>
          <a:noFill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8091" y="2415947"/>
            <a:ext cx="2956798" cy="22145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 descr="http://1.bp.blogspot.com/-giuSygn919M/VHyAHux1zCI/AAAAAAAANw0/Obiqy3W8dbs/s1600/collage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0687" y="4948252"/>
            <a:ext cx="5287645" cy="15335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32156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000132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Экспериментальная деятельность</a:t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Снег и его свойства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G:\viber\media\Viber Images\image-0-02-05-64239057953990fa76c8d2c65fed5de17398e49461a335bd22085a04579d2830-V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49"/>
          <a:stretch/>
        </p:blipFill>
        <p:spPr bwMode="auto">
          <a:xfrm rot="20987249">
            <a:off x="207442" y="477439"/>
            <a:ext cx="2390772" cy="25536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G:\DCIM\Camera\IMG_20170117_16104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33"/>
          <a:stretch>
            <a:fillRect/>
          </a:stretch>
        </p:blipFill>
        <p:spPr bwMode="auto">
          <a:xfrm>
            <a:off x="6681789" y="500042"/>
            <a:ext cx="2462211" cy="2643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G:\DCIM\Camera\IMG_20170117_161406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75" t="4179" b="13196"/>
          <a:stretch/>
        </p:blipFill>
        <p:spPr bwMode="auto">
          <a:xfrm>
            <a:off x="500034" y="3000372"/>
            <a:ext cx="2647950" cy="357824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51" name="Picture 3" descr="G:\DCIM\Camera\IMG_20170117_16154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86182" y="3214686"/>
            <a:ext cx="2357454" cy="3143272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2928926" y="857232"/>
            <a:ext cx="28575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тазике полно снежка.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 слеплю снеговика.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Руки, ноги, голова,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Нос-морковка, глаза два.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Нарисую краской рот. 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Пусть порадует народ!</a:t>
            </a:r>
          </a:p>
        </p:txBody>
      </p:sp>
      <p:pic>
        <p:nvPicPr>
          <p:cNvPr id="14" name="Рисунок 13" descr="G:\DCIM\Camera\IMG_20170117_170027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8"/>
          <a:stretch/>
        </p:blipFill>
        <p:spPr bwMode="auto">
          <a:xfrm>
            <a:off x="6572264" y="3429000"/>
            <a:ext cx="2124075" cy="31997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428628"/>
          </a:xfrm>
        </p:spPr>
        <p:txBody>
          <a:bodyPr>
            <a:normAutofit/>
          </a:bodyPr>
          <a:lstStyle/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2844" y="785794"/>
            <a:ext cx="264319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Снеговик, Снеговик,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 чего же ты возник?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Неужели весь из снега,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Бел, как снег,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Твой светлый лик!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786050" y="5657671"/>
            <a:ext cx="28575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Отвечает Снеговик: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Снега много - это шик!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без снега и мороза,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Я, ребята, просто - пшик!</a:t>
            </a:r>
          </a:p>
        </p:txBody>
      </p:sp>
      <p:pic>
        <p:nvPicPr>
          <p:cNvPr id="5" name="Рисунок 4" descr="G:\DCIM\Camera\IMG_20170117_165935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07"/>
          <a:stretch/>
        </p:blipFill>
        <p:spPr bwMode="auto">
          <a:xfrm>
            <a:off x="6215074" y="285728"/>
            <a:ext cx="2762250" cy="30861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G:\DCIM\Camera\IMG_20170117_170144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00"/>
          <a:stretch/>
        </p:blipFill>
        <p:spPr bwMode="auto">
          <a:xfrm>
            <a:off x="285720" y="2643182"/>
            <a:ext cx="2143125" cy="213328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G:\DCIM\Camera\IMG_20170118_085153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03"/>
          <a:stretch/>
        </p:blipFill>
        <p:spPr bwMode="auto">
          <a:xfrm>
            <a:off x="2571736" y="2857496"/>
            <a:ext cx="2609856" cy="263652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G:\DCIM\119___01\IMG_0188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926" y="500042"/>
            <a:ext cx="2753683" cy="2047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G:\DCIM\119___01\IMG_0190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446" y="3500438"/>
            <a:ext cx="3136273" cy="23526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2787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Аппликация «Друзья для Снеговика»</a:t>
            </a:r>
          </a:p>
        </p:txBody>
      </p:sp>
      <p:pic>
        <p:nvPicPr>
          <p:cNvPr id="3" name="Рисунок 2" descr="C:\Users\vazem\AppData\Local\Microsoft\Windows\INetCacheContent.Word\IMG_023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82241"/>
            <a:ext cx="2918460" cy="21894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C:\Users\vazem\AppData\Local\Microsoft\Windows\INetCacheContent.Word\IMG_023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7860" y="1196752"/>
            <a:ext cx="2948940" cy="22123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C:\Users\vazem\AppData\Local\Microsoft\Windows\INetCacheContent.Word\IMG_024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9737" y="3861048"/>
            <a:ext cx="3184525" cy="23895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0896943">
            <a:off x="666262" y="4222525"/>
            <a:ext cx="1661170" cy="2229290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" t="-332" r="-700" b="389"/>
          <a:stretch/>
        </p:blipFill>
        <p:spPr bwMode="auto">
          <a:xfrm rot="1041883">
            <a:off x="6989421" y="4313947"/>
            <a:ext cx="1896087" cy="2021753"/>
          </a:xfrm>
          <a:prstGeom prst="rect">
            <a:avLst/>
          </a:prstGeom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27447656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511156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Мы лепили рисовали и играть не забывали</a:t>
            </a:r>
          </a:p>
        </p:txBody>
      </p:sp>
      <p:pic>
        <p:nvPicPr>
          <p:cNvPr id="3" name="Рисунок 2" descr="G:\DCIM\119___01\IMG_017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64" y="3429000"/>
            <a:ext cx="2716530" cy="2038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G:\DCIM\119___01\IMG_017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54" y="4572008"/>
            <a:ext cx="2928958" cy="2071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1" name="Picture 1" descr="G:\DCIM\Camera\IMG_20170117_16305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714356"/>
            <a:ext cx="1875248" cy="2500330"/>
          </a:xfrm>
          <a:prstGeom prst="rect">
            <a:avLst/>
          </a:prstGeom>
          <a:noFill/>
        </p:spPr>
      </p:pic>
      <p:pic>
        <p:nvPicPr>
          <p:cNvPr id="5125" name="Picture 5" descr="http://1.bp.blogspot.com/-5ru0IBgf3RI/UuYEII7Qa4I/AAAAAAAAJ98/i1AvX4eRBIM/s1600/%D1%81%D0%BD%D0%B5%D0%B6%D0%BA%D0%B8+2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4" y="3643314"/>
            <a:ext cx="2766519" cy="2214578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214546" y="1000108"/>
            <a:ext cx="342900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 — слепила я комок,</a:t>
            </a:r>
            <a:br>
              <a:rPr lang="ru-RU" sz="16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Кругленький и крепкий.</a:t>
            </a:r>
            <a:br>
              <a:rPr lang="ru-RU" sz="16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Два — метнула я снежок</a:t>
            </a:r>
            <a:br>
              <a:rPr lang="ru-RU" sz="16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попала в Вовку!</a:t>
            </a:r>
            <a:br>
              <a:rPr lang="ru-RU" sz="16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 бегу, как от огня:</a:t>
            </a:r>
            <a:br>
              <a:rPr lang="ru-RU" sz="16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Вовка целится в меня!</a:t>
            </a:r>
            <a:br>
              <a:rPr lang="ru-RU" sz="16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эти зимние деньки</a:t>
            </a:r>
            <a:br>
              <a:rPr lang="ru-RU" sz="16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Весело играть в снежки!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 descr="G:\DCIM\Camera\IMG_20170117_163037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68" b="25000"/>
          <a:stretch/>
        </p:blipFill>
        <p:spPr bwMode="auto">
          <a:xfrm>
            <a:off x="5357818" y="642918"/>
            <a:ext cx="2252659" cy="235745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071802" y="3714752"/>
            <a:ext cx="3500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Дыхательная гимнастика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Дружно всем и весело что-то мастерить,</a:t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семье такой активной интересно жить!</a:t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Снеговики на выставке радуют всех нас,</a:t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вы на них смотрите , ведь это все для вас!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1800" dirty="0"/>
              <a:t> </a:t>
            </a:r>
            <a:br>
              <a:rPr lang="ru-RU" sz="1800" dirty="0"/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G:\DCIM\119___01\IMG_005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48" y="1428736"/>
            <a:ext cx="3268345" cy="24517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G:\DCIM\119___01\IMG_005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942" y="1357298"/>
            <a:ext cx="3518865" cy="25003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C:\Users\Светлана\Desktop\фото тел\IMG_20170113_17323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49"/>
          <a:stretch>
            <a:fillRect/>
          </a:stretch>
        </p:blipFill>
        <p:spPr bwMode="auto">
          <a:xfrm>
            <a:off x="3143240" y="4000504"/>
            <a:ext cx="2935920" cy="27146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Picture 4" descr="http://data17.i.gallery.ru/albums/gallery/292402-1ce18-61737886-m750x740-u2ae6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92132" y="4500570"/>
            <a:ext cx="2751868" cy="16621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0" name="Picture 6" descr="https://thumbs.dreamstime.com/z/dance-snowmen-around-christmas-tree-fun-multicolored-caps-green-adorned-balls-blue-background-35541382.jpg"/>
          <p:cNvPicPr>
            <a:picLocks noChangeAspect="1" noChangeArrowheads="1"/>
          </p:cNvPicPr>
          <p:nvPr/>
        </p:nvPicPr>
        <p:blipFill>
          <a:blip r:embed="rId6" cstate="print"/>
          <a:srcRect l="9282" t="4854" r="8025" b="11360"/>
          <a:stretch>
            <a:fillRect/>
          </a:stretch>
        </p:blipFill>
        <p:spPr bwMode="auto">
          <a:xfrm>
            <a:off x="357158" y="4214818"/>
            <a:ext cx="2433404" cy="21431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Хоровод Снеговиков</a:t>
            </a:r>
          </a:p>
        </p:txBody>
      </p:sp>
      <p:pic>
        <p:nvPicPr>
          <p:cNvPr id="3" name="Рисунок 2" descr="C:\Users\vazem\AppData\Local\Microsoft\Windows\INetCacheContent.Word\IMG_026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141" y="1101226"/>
            <a:ext cx="3066670" cy="22041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C:\Users\vazem\AppData\Local\Microsoft\Windows\INetCacheContent.Word\IMG_026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124743"/>
            <a:ext cx="3275856" cy="24482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C:\Users\vazem\AppData\Local\Microsoft\Windows\INetCacheContent.Word\IMG_026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9779" y="4207097"/>
            <a:ext cx="3373756" cy="25202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C:\Users\vazem\AppData\Local\Microsoft\Windows\INetCacheContent.Word\IMG_0266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743"/>
          <a:stretch/>
        </p:blipFill>
        <p:spPr bwMode="auto">
          <a:xfrm>
            <a:off x="200859" y="4315568"/>
            <a:ext cx="3237861" cy="24121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vazem\AppData\Local\Microsoft\Windows\INetCacheContent.Word\IMG_0202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306" y="2534064"/>
            <a:ext cx="3096344" cy="23926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672982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500066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Вот и праздник Новый год, Снеговик давно всех ждет!</a:t>
            </a:r>
            <a:b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хоровод вы становитесь, пойте песни, веселитесь!</a:t>
            </a:r>
          </a:p>
        </p:txBody>
      </p:sp>
      <p:pic>
        <p:nvPicPr>
          <p:cNvPr id="3" name="Рисунок 2" descr="G:\DCIM\118___12\IMG_008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1071546"/>
            <a:ext cx="2928958" cy="221457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G:\DCIM\118___12\IMG_009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0329" y="1071546"/>
            <a:ext cx="2653671" cy="2276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G:\DCIM\118___12\IMG_012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4000504"/>
            <a:ext cx="2566359" cy="2085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G:\DCIM\118___12\IMG_0129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5" b="11813"/>
          <a:stretch/>
        </p:blipFill>
        <p:spPr bwMode="auto">
          <a:xfrm>
            <a:off x="3428992" y="4000504"/>
            <a:ext cx="3495675" cy="24765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G:\DCIM\118___12\IMG_0118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996"/>
          <a:stretch/>
        </p:blipFill>
        <p:spPr bwMode="auto">
          <a:xfrm>
            <a:off x="3714744" y="1500174"/>
            <a:ext cx="2343145" cy="207170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http://st.stranamam.ru/data/cache/2015oct/06/28/17474865_53995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206" y="3714752"/>
            <a:ext cx="1928794" cy="22860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 Новым Годом!!!</a:t>
            </a:r>
          </a:p>
        </p:txBody>
      </p:sp>
      <p:pic>
        <p:nvPicPr>
          <p:cNvPr id="3" name="Рисунок 2" descr="http://ped-kopilka.ru/upload/blogs2/2016/11/38590_8ee9c3dde07ad3e35963ce63ecd6113c.jpg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38" y="1285860"/>
            <a:ext cx="7429552" cy="50720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857256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7030A0"/>
                </a:solidFill>
                <a:latin typeface="Times New Roman"/>
                <a:ea typeface="Calibri"/>
              </a:rPr>
              <a:t>Актуальность проекта</a:t>
            </a:r>
            <a:endParaRPr lang="ru-RU" sz="3600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5720" y="1000108"/>
            <a:ext cx="8568952" cy="5400600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rgbClr val="002060"/>
                </a:solidFill>
                <a:latin typeface="Times New Roman"/>
                <a:ea typeface="Calibri"/>
              </a:rPr>
              <a:t>  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Calibri"/>
              </a:rPr>
              <a:t>Пушистый, мягкий, беленький снежок, так и манит к себе и взрослых, и детей. Какое наслаждение, набрать в руку пригоршню снега и сформировать шарик. А потом еще один, да побольше. И еще, да совсем большой. Вот и получился снеговик</a:t>
            </a:r>
            <a:r>
              <a:rPr lang="ru-RU" sz="2400" b="1" dirty="0">
                <a:latin typeface="Times New Roman"/>
                <a:ea typeface="Calibri"/>
              </a:rPr>
              <a:t>! </a:t>
            </a:r>
            <a:br>
              <a:rPr lang="ru-RU" sz="2400" b="1" dirty="0">
                <a:latin typeface="Times New Roman"/>
                <a:ea typeface="Calibri"/>
              </a:rPr>
            </a:br>
            <a:r>
              <a:rPr lang="ru-RU" sz="2400" b="1" dirty="0">
                <a:latin typeface="Times New Roman"/>
                <a:ea typeface="Calibri"/>
              </a:rPr>
              <a:t>   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Пожалуй, снеговик является самым популярным зимним сказочным героем (конечно, после Деда Мороза и Снегурочки). Он встречает нас в начале зимы, помогает провести новогодние праздники и зимние каникулы, и прощается с зимой снеговик вместе с нами. В каждом дворе, на каждом участке, и даже в каждом доме стоит свой снеговик, неповторимый, но обязательно с морковкой, головным убором и улыбкой до ушей!</a:t>
            </a:r>
            <a:br>
              <a:rPr lang="ru-RU" sz="2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Малыши в восторге от этого сказочного героя. Наверное, еще и потому, что его так легко воплотить в своем творчестве: нарисовать, слепить, вырезать и наклеить.</a:t>
            </a:r>
            <a:br>
              <a:rPr lang="ru-RU" sz="2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Вот мы и решили подойти углубленно к вопросу изучения снеговиков. И привлечь родителей для оформления группы и выставки поделок на тему «Снеговик - лучший друг Деда Мороза».</a:t>
            </a:r>
            <a:endParaRPr lang="ru-RU" sz="24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961051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4293096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7030A0"/>
                </a:solidFill>
                <a:latin typeface="Times New Roman"/>
                <a:ea typeface="Calibri"/>
              </a:rPr>
              <a:t>Цель проекта:</a:t>
            </a:r>
            <a:br>
              <a:rPr lang="ru-RU" sz="3600" b="1" dirty="0">
                <a:solidFill>
                  <a:srgbClr val="7030A0"/>
                </a:solidFill>
                <a:latin typeface="Times New Roman"/>
                <a:ea typeface="Calibri"/>
              </a:rPr>
            </a:br>
            <a:r>
              <a:rPr lang="ru-RU" sz="31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Развивать познавательные и творческие способности детей в процессе ознакомления со снегом и экспериментальной деятельности с водой. Приобщение к культуре зимних забав, праздников.</a:t>
            </a:r>
            <a:r>
              <a:rPr lang="ru-RU" sz="3100" b="1" dirty="0">
                <a:solidFill>
                  <a:srgbClr val="002060"/>
                </a:solidFill>
                <a:ea typeface="Calibri"/>
                <a:cs typeface="Times New Roman"/>
              </a:rPr>
              <a:t/>
            </a:r>
            <a:br>
              <a:rPr lang="ru-RU" sz="3100" b="1" dirty="0">
                <a:solidFill>
                  <a:srgbClr val="002060"/>
                </a:solidFill>
                <a:ea typeface="Calibri"/>
                <a:cs typeface="Times New Roman"/>
              </a:rPr>
            </a:br>
            <a:endParaRPr lang="ru-RU" sz="3100" b="1" dirty="0">
              <a:solidFill>
                <a:srgbClr val="00206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0896943">
            <a:off x="748614" y="4483257"/>
            <a:ext cx="1661170" cy="2229290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" t="-332" r="-700" b="389"/>
          <a:stretch/>
        </p:blipFill>
        <p:spPr bwMode="auto">
          <a:xfrm rot="1041883">
            <a:off x="6567879" y="4713629"/>
            <a:ext cx="1896087" cy="2021753"/>
          </a:xfrm>
          <a:prstGeom prst="rect">
            <a:avLst/>
          </a:prstGeom>
          <a:ln>
            <a:noFill/>
          </a:ln>
          <a:effectLst/>
          <a:ex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7512" y="4866334"/>
            <a:ext cx="373224" cy="373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5991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216024"/>
          </a:xfrm>
        </p:spPr>
        <p:txBody>
          <a:bodyPr>
            <a:noAutofit/>
          </a:bodyPr>
          <a:lstStyle/>
          <a:p>
            <a:pPr lvl="0">
              <a:lnSpc>
                <a:spcPct val="115000"/>
              </a:lnSpc>
              <a:spcBef>
                <a:spcPct val="20000"/>
              </a:spcBef>
            </a:pPr>
            <a:r>
              <a:rPr lang="ru-RU" sz="32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32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32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Задачи проекта</a:t>
            </a:r>
            <a:r>
              <a:rPr lang="ru-RU" sz="36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:</a:t>
            </a:r>
            <a:r>
              <a:rPr lang="ru-RU" sz="3600" b="1" dirty="0">
                <a:solidFill>
                  <a:srgbClr val="7030A0"/>
                </a:solidFill>
                <a:ea typeface="Calibri"/>
                <a:cs typeface="Times New Roman"/>
              </a:rPr>
              <a:t/>
            </a:r>
            <a:br>
              <a:rPr lang="ru-RU" sz="3600" b="1" dirty="0">
                <a:solidFill>
                  <a:srgbClr val="7030A0"/>
                </a:solidFill>
                <a:ea typeface="Calibri"/>
                <a:cs typeface="Times New Roman"/>
              </a:rPr>
            </a:b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620688"/>
            <a:ext cx="8229600" cy="6237312"/>
          </a:xfrm>
        </p:spPr>
        <p:txBody>
          <a:bodyPr>
            <a:normAutofit fontScale="92500" lnSpcReduction="10000"/>
          </a:bodyPr>
          <a:lstStyle/>
          <a:p>
            <a:pPr marL="0" lvl="0" indent="0" algn="just">
              <a:lnSpc>
                <a:spcPct val="120000"/>
              </a:lnSpc>
              <a:buNone/>
            </a:pPr>
            <a:r>
              <a:rPr lang="ru-RU" sz="18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- </a:t>
            </a:r>
            <a:r>
              <a:rPr lang="ru-RU" sz="18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Дать детям элементарные представления о природном объекте – вода, ее превращениях в лед, через проведение опытов, экспериментов и наблюдений.</a:t>
            </a:r>
            <a:endParaRPr lang="ru-RU" sz="18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marL="0" lvl="0" indent="0" algn="just">
              <a:lnSpc>
                <a:spcPct val="120000"/>
              </a:lnSpc>
              <a:spcBef>
                <a:spcPts val="1200"/>
              </a:spcBef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- Познакомить детей с сезонным явлением – снегопадом.</a:t>
            </a:r>
            <a:endParaRPr lang="ru-RU" sz="18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marL="0" lvl="0" indent="0" algn="just">
              <a:lnSpc>
                <a:spcPct val="120000"/>
              </a:lnSpc>
              <a:spcBef>
                <a:spcPts val="1200"/>
              </a:spcBef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- Вызвать интерес детей к изображению снеговика. Дать наглядное представление о «части и целом» (Снеговик-целое, снежки-части).</a:t>
            </a:r>
            <a:endParaRPr lang="ru-RU" sz="18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marL="0" lvl="0" indent="0" algn="just">
              <a:lnSpc>
                <a:spcPct val="120000"/>
              </a:lnSpc>
              <a:spcBef>
                <a:spcPts val="1200"/>
              </a:spcBef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- Развивать творческие способности детей, учить  раскатывать комок пластилина круговыми движениями, соединять комки вместе создавая снеговика.</a:t>
            </a:r>
            <a:endParaRPr lang="ru-RU" sz="18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marL="0" lvl="0" indent="0" algn="just">
              <a:lnSpc>
                <a:spcPct val="120000"/>
              </a:lnSpc>
              <a:spcBef>
                <a:spcPts val="1200"/>
              </a:spcBef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- Упражнять детей в рисовании предметов круглой формы, учить передавать в рисунке строение предмета, состоящего из несколько частей; закреплять навыки закрашивания круглой формы слитными линиями сверху вниз или слева направо всем ворсом кисти.</a:t>
            </a:r>
            <a:endParaRPr lang="ru-RU" sz="18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marL="0" lvl="0" indent="0" algn="just">
              <a:lnSpc>
                <a:spcPct val="120000"/>
              </a:lnSpc>
              <a:spcBef>
                <a:spcPts val="1200"/>
              </a:spcBef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- Способствовать развитию детской речи через чтение и заучивание стихотворений «Звездочка-малютка», «Снегопад».</a:t>
            </a:r>
            <a:endParaRPr lang="ru-RU" sz="18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marL="0" lvl="0" indent="0" algn="just">
              <a:lnSpc>
                <a:spcPct val="115000"/>
              </a:lnSpc>
              <a:spcBef>
                <a:spcPts val="1200"/>
              </a:spcBef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- Развивать двигательную активность детей, через подвижные игры</a:t>
            </a:r>
            <a:endParaRPr lang="ru-RU" sz="18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marL="0" lvl="0" indent="0" algn="just">
              <a:lnSpc>
                <a:spcPct val="115000"/>
              </a:lnSpc>
              <a:spcBef>
                <a:spcPts val="1200"/>
              </a:spcBef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-  Расширить знания детей о празднике  «Новый год».</a:t>
            </a:r>
            <a:endParaRPr lang="ru-RU" sz="18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marL="0" lvl="0" indent="0" algn="just">
              <a:lnSpc>
                <a:spcPct val="115000"/>
              </a:lnSpc>
              <a:spcBef>
                <a:spcPts val="1200"/>
              </a:spcBef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- Обогащать детско-родительские отношения опытом совместной творческой деятельности.</a:t>
            </a:r>
            <a:endParaRPr lang="ru-RU" sz="18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lvl="0"/>
            <a:endParaRPr lang="ru-RU" sz="1800" b="1" dirty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8947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76673"/>
            <a:ext cx="8424936" cy="346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z="32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Тип проекта: </a:t>
            </a:r>
            <a:r>
              <a:rPr lang="ru-RU" sz="28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познавательно-исследовательский.</a:t>
            </a:r>
            <a:endParaRPr lang="ru-RU" sz="28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z="28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32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Вид проекта</a:t>
            </a:r>
            <a:r>
              <a:rPr lang="ru-RU" sz="28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:   краткосрочный.</a:t>
            </a:r>
            <a:endParaRPr lang="ru-RU" sz="28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z="32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Сроки реализации</a:t>
            </a:r>
            <a:r>
              <a:rPr lang="ru-RU" sz="28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:</a:t>
            </a:r>
            <a:r>
              <a:rPr lang="ru-RU" sz="28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2 недели.</a:t>
            </a:r>
            <a:endParaRPr lang="ru-RU" sz="28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z="32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Участники проекта: </a:t>
            </a:r>
            <a:r>
              <a:rPr lang="ru-RU" sz="28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воспитанники ДОУ,        </a:t>
            </a:r>
          </a:p>
          <a:p>
            <a:pPr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z="28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                                          родители, воспитатели.</a:t>
            </a:r>
            <a:endParaRPr lang="ru-RU" sz="2800" b="1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81299">
            <a:off x="6228184" y="4221088"/>
            <a:ext cx="2196852" cy="2332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69005">
            <a:off x="925338" y="3754335"/>
            <a:ext cx="1765530" cy="2417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01749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7030A0"/>
                </a:solidFill>
                <a:latin typeface="Times New Roman"/>
                <a:ea typeface="Calibri"/>
              </a:rPr>
              <a:t>Ожидаемые результаты:</a:t>
            </a:r>
            <a:r>
              <a:rPr lang="ru-RU" sz="3200" dirty="0">
                <a:solidFill>
                  <a:srgbClr val="7030A0"/>
                </a:solidFill>
                <a:latin typeface="Times New Roman"/>
                <a:ea typeface="Calibri"/>
              </a:rPr>
              <a:t/>
            </a:r>
            <a:br>
              <a:rPr lang="ru-RU" sz="3200" dirty="0">
                <a:solidFill>
                  <a:srgbClr val="7030A0"/>
                </a:solidFill>
                <a:latin typeface="Times New Roman"/>
                <a:ea typeface="Calibri"/>
              </a:rPr>
            </a:b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908720"/>
            <a:ext cx="8280920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1. Развитие творческих способностей дошкольников в ходе совместной практической      деятельности детей с педагогом и родителями.</a:t>
            </a:r>
            <a:br>
              <a:rPr lang="ru-RU" sz="20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2. Развитие памяти детей, посредством запоминания стихотворений о снеговике.</a:t>
            </a:r>
            <a:br>
              <a:rPr lang="ru-RU" sz="20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3. Повышение интереса к экспериментальной  деятельности.</a:t>
            </a:r>
            <a:endParaRPr lang="ru-RU" sz="20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r>
              <a:rPr lang="ru-RU" sz="2000" b="1" dirty="0">
                <a:solidFill>
                  <a:srgbClr val="002060"/>
                </a:solidFill>
                <a:latin typeface="Times New Roman"/>
                <a:ea typeface="Calibri"/>
              </a:rPr>
              <a:t>4.Формирование интереса у родителей к жизни ДОУ.</a:t>
            </a:r>
            <a:br>
              <a:rPr lang="ru-RU" sz="2000" b="1" dirty="0">
                <a:solidFill>
                  <a:srgbClr val="002060"/>
                </a:solidFill>
                <a:latin typeface="Times New Roman"/>
                <a:ea typeface="Calibri"/>
              </a:rPr>
            </a:b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2930899"/>
            <a:ext cx="7992888" cy="2902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                 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                 Продукты проекта: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1. Выставка поделок «Снеговик – лучший друг Деда Мороза»</a:t>
            </a:r>
            <a:br>
              <a:rPr lang="ru-RU" sz="20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2. Выставка книг на зимнюю тему, про снеговиков.</a:t>
            </a:r>
            <a:br>
              <a:rPr lang="ru-RU" sz="20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3 .Оформление группы к новогодним праздникам.</a:t>
            </a:r>
            <a:endParaRPr lang="ru-RU" sz="20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r>
              <a:rPr lang="ru-RU" sz="2000" b="1" dirty="0">
                <a:solidFill>
                  <a:srgbClr val="002060"/>
                </a:solidFill>
                <a:latin typeface="Times New Roman"/>
                <a:ea typeface="Calibri"/>
              </a:rPr>
              <a:t>4. Новогодний праздник « </a:t>
            </a:r>
            <a:r>
              <a:rPr lang="ru-RU" sz="2000" b="1" dirty="0" smtClean="0">
                <a:solidFill>
                  <a:srgbClr val="002060"/>
                </a:solidFill>
                <a:latin typeface="Times New Roman"/>
                <a:ea typeface="Calibri"/>
              </a:rPr>
              <a:t>Как Снеговик </a:t>
            </a:r>
            <a:r>
              <a:rPr lang="ru-RU" sz="2000" b="1" smtClean="0">
                <a:solidFill>
                  <a:srgbClr val="002060"/>
                </a:solidFill>
                <a:latin typeface="Times New Roman"/>
                <a:ea typeface="Calibri"/>
              </a:rPr>
              <a:t>носик искал»</a:t>
            </a:r>
            <a:r>
              <a:rPr lang="ru-RU" sz="2000" b="1" dirty="0">
                <a:solidFill>
                  <a:srgbClr val="002060"/>
                </a:solidFill>
                <a:latin typeface="Times New Roman"/>
                <a:ea typeface="Calibri"/>
              </a:rPr>
              <a:t/>
            </a:r>
            <a:br>
              <a:rPr lang="ru-RU" sz="2000" b="1" dirty="0">
                <a:solidFill>
                  <a:srgbClr val="002060"/>
                </a:solidFill>
                <a:latin typeface="Times New Roman"/>
                <a:ea typeface="Calibri"/>
              </a:rPr>
            </a:b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769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260648"/>
            <a:ext cx="8424936" cy="36048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             Взаимодействие с родителями:</a:t>
            </a:r>
            <a:br>
              <a:rPr lang="ru-RU" sz="32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1. Совместное творчество – участие в выставке поделок на тему " Снеговик – лучший друг Деда Мороза ";</a:t>
            </a:r>
            <a:br>
              <a:rPr lang="ru-RU" sz="2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3. Лепка снеговиков на улице.</a:t>
            </a:r>
            <a:br>
              <a:rPr lang="ru-RU" sz="2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4. Помощь в оформлении группы к новогодним праздникам.</a:t>
            </a:r>
            <a:br>
              <a:rPr lang="ru-RU" sz="2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5. Консультации для родителей: «Первая помощь при обморожениях», «Зимние забавы», «Осторожно, гололед!»</a:t>
            </a:r>
            <a:endParaRPr lang="ru-RU" sz="2400" b="1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982114"/>
            <a:ext cx="6798332" cy="2787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6828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23563"/>
            <a:ext cx="828092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                 Этапы реализации проекта.</a:t>
            </a:r>
            <a:endParaRPr lang="ru-RU" sz="3200" dirty="0">
              <a:solidFill>
                <a:srgbClr val="7030A0"/>
              </a:solidFill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Подготовительный этап. </a:t>
            </a:r>
            <a:endParaRPr lang="ru-RU" sz="28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Беседы с детьми  о снеге</a:t>
            </a:r>
            <a:endParaRPr lang="ru-RU" sz="24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Подготовка атрибутов для игр, занятий.</a:t>
            </a:r>
            <a:endParaRPr lang="ru-RU" sz="24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Подбор стихотворений, художественной литературы, загадок о снеге, воде.</a:t>
            </a:r>
            <a:endParaRPr lang="ru-RU" sz="2400" b="1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56" r="3999"/>
          <a:stretch>
            <a:fillRect/>
          </a:stretch>
        </p:blipFill>
        <p:spPr bwMode="auto">
          <a:xfrm rot="20880112">
            <a:off x="246970" y="3625478"/>
            <a:ext cx="2858872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1392">
            <a:off x="6321521" y="3365419"/>
            <a:ext cx="2690184" cy="2017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 descr="G:\DCIM\Camera\IMG_20170117_170804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48" b="23944"/>
          <a:stretch/>
        </p:blipFill>
        <p:spPr bwMode="auto">
          <a:xfrm>
            <a:off x="3428992" y="4071942"/>
            <a:ext cx="2690819" cy="21097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082669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Основной этап</a:t>
            </a:r>
            <a:br>
              <a:rPr lang="ru-RU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Три шара, ведро, морковка</a:t>
            </a:r>
            <a:b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для глаз - два уголька;</a:t>
            </a:r>
            <a:b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Палки-руки вставим ловко:</a:t>
            </a:r>
            <a:b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Лепим мы снеговика</a:t>
            </a:r>
            <a:b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88856">
            <a:off x="366261" y="1784186"/>
            <a:ext cx="3039632" cy="22782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solidFill>
              <a:srgbClr val="00B0F0"/>
            </a:solidFill>
            <a:miter lim="800000"/>
            <a:headEnd/>
            <a:tailEnd/>
          </a:ln>
          <a:effectLst>
            <a:reflection blurRad="12700" stA="38000" endPos="28000" dist="5000" dir="5400000" sy="-100000" algn="bl" rotWithShape="0"/>
          </a:effectLst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11414">
            <a:off x="5770209" y="1728473"/>
            <a:ext cx="3163887" cy="23717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solidFill>
              <a:srgbClr val="00B0F0"/>
            </a:solidFill>
            <a:miter lim="800000"/>
            <a:headEnd/>
            <a:tailEnd/>
          </a:ln>
          <a:effectLst>
            <a:reflection blurRad="12700" stA="38000" endPos="28000" dist="5000" dir="5400000" sy="-100000" algn="bl" rotWithShape="0"/>
          </a:effectLst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02" y="2857496"/>
            <a:ext cx="3142582" cy="2357454"/>
          </a:xfrm>
          <a:prstGeom prst="roundRect">
            <a:avLst>
              <a:gd name="adj" fmla="val 16667"/>
            </a:avLst>
          </a:prstGeom>
          <a:ln w="9525">
            <a:solidFill>
              <a:srgbClr val="00B0F0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Рисунок 5" descr="C:\Users\Светлана\Desktop\фото тел\IMG_20170112_105456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46"/>
          <a:stretch/>
        </p:blipFill>
        <p:spPr bwMode="auto">
          <a:xfrm>
            <a:off x="571472" y="4333883"/>
            <a:ext cx="2343145" cy="25241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http://st.depositphotos.com/2841295/3395/v/950/depositphotos_33956355-Boy-and-girl-snowmen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74" y="4643446"/>
            <a:ext cx="2653978" cy="22145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88856">
            <a:off x="366262" y="1784185"/>
            <a:ext cx="3039632" cy="22782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solidFill>
              <a:srgbClr val="00B0F0"/>
            </a:solidFill>
            <a:miter lim="800000"/>
            <a:headEnd/>
            <a:tailEnd/>
          </a:ln>
          <a:effectLst>
            <a:reflection blurRad="12700" stA="38000" endPos="28000" dist="5000" dir="5400000" sy="-100000" algn="bl" rotWithShape="0"/>
          </a:effectLst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17522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639</TotalTime>
  <Words>941</Words>
  <Application>Microsoft Office PowerPoint</Application>
  <PresentationFormat>Экран (4:3)</PresentationFormat>
  <Paragraphs>69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Times New Roman</vt:lpstr>
      <vt:lpstr>Тема Office</vt:lpstr>
      <vt:lpstr>Презентация PowerPoint</vt:lpstr>
      <vt:lpstr>Актуальность проекта</vt:lpstr>
      <vt:lpstr>Цель проекта: Развивать познавательные и творческие способности детей в процессе ознакомления со снегом и экспериментальной деятельности с водой. Приобщение к культуре зимних забав, праздников. </vt:lpstr>
      <vt:lpstr> Задачи проекта: </vt:lpstr>
      <vt:lpstr>Презентация PowerPoint</vt:lpstr>
      <vt:lpstr>Ожидаемые результаты: </vt:lpstr>
      <vt:lpstr>Презентация PowerPoint</vt:lpstr>
      <vt:lpstr>Презентация PowerPoint</vt:lpstr>
      <vt:lpstr>   Основной этап Три шара, ведро, морковка И для глаз - два уголька; Палки-руки вставим ловко: Лепим мы снеговика </vt:lpstr>
      <vt:lpstr>А у нашего двора  Снеговик стоял с утра</vt:lpstr>
      <vt:lpstr>Дидактическая игра «Сложи снеговика» </vt:lpstr>
      <vt:lpstr>Экспериментальная деятельность Снег и его свойства </vt:lpstr>
      <vt:lpstr>Презентация PowerPoint</vt:lpstr>
      <vt:lpstr>Аппликация «Друзья для Снеговика»</vt:lpstr>
      <vt:lpstr>Мы лепили рисовали и играть не забывали</vt:lpstr>
      <vt:lpstr>   Дружно всем и весело что-то мастерить, В семье такой активной интересно жить! Снеговики на выставке радуют всех нас, И вы на них смотрите , ведь это все для вас!   </vt:lpstr>
      <vt:lpstr>Хоровод Снеговиков</vt:lpstr>
      <vt:lpstr>Вот и праздник Новый год, Снеговик давно всех ждет! В хоровод вы становитесь, пойте песни, веселитесь!</vt:lpstr>
      <vt:lpstr>С Новым Годом!!!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Мария</cp:lastModifiedBy>
  <cp:revision>47</cp:revision>
  <dcterms:created xsi:type="dcterms:W3CDTF">2017-01-15T13:50:20Z</dcterms:created>
  <dcterms:modified xsi:type="dcterms:W3CDTF">2021-10-19T15:31:02Z</dcterms:modified>
</cp:coreProperties>
</file>