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34888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детей к школе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638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 fontScale="90000"/>
          </a:bodyPr>
          <a:lstStyle/>
          <a:p>
            <a:pPr indent="270510" algn="l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Советы родителям: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Calibri"/>
                <a:cs typeface="Times New Roman"/>
              </a:rPr>
              <a:t>• Развивайте настойчивость, трудолюбие ребёнка, умение доводить дело до конца</a:t>
            </a:r>
            <a:br>
              <a:rPr lang="ru-RU" sz="2000" dirty="0"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Calibri"/>
                <a:cs typeface="Times New Roman"/>
              </a:rPr>
              <a:t>• Формируйте у него мыслительные способности, наблюдательность, пытливость, интерес к познанию окружающего. Загадывайте ребёнку загадки, составляйте их вместе с ним, проводите элементарные опыты. Пусть ребёнок рассуждает вслух.</a:t>
            </a:r>
            <a:br>
              <a:rPr lang="ru-RU" sz="2000" dirty="0"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Calibri"/>
                <a:cs typeface="Times New Roman"/>
              </a:rPr>
              <a:t>• По возможности не давайте ребёнку готовых ответов, заставляйте его размышлять, исследовать.</a:t>
            </a:r>
            <a:br>
              <a:rPr lang="ru-RU" sz="2000" dirty="0"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Calibri"/>
                <a:cs typeface="Times New Roman"/>
              </a:rPr>
              <a:t>• Ставьте ребёнка перед проблемными ситуациями, например, предложите ему выяснить, почему вчера можно было лепить снежную бабу из снега, а сегодня нет.</a:t>
            </a:r>
            <a:br>
              <a:rPr lang="ru-RU" sz="2000" dirty="0"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Calibri"/>
                <a:cs typeface="Times New Roman"/>
              </a:rPr>
              <a:t>• Беседуйте о прочитанных книгах, попытайтесь выяснить, как ребёнок понял их содержание, сумел ли вникнуть в причинную связь событий, правильно ли оценивал поступки действующих лиц, способен ли доказать, почему одних героев он осуждает, других одобряет.</a:t>
            </a:r>
            <a:br>
              <a:rPr lang="ru-RU" sz="2000" dirty="0"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Calibri"/>
                <a:cs typeface="Times New Roman"/>
              </a:rPr>
              <a:t>• Будьте внимательны к жалобам ребенка.</a:t>
            </a:r>
            <a:br>
              <a:rPr lang="ru-RU" sz="2000" dirty="0"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Calibri"/>
                <a:cs typeface="Times New Roman"/>
              </a:rPr>
              <a:t>• Приучайте ребёнка содержать свои вещи в порядке.</a:t>
            </a:r>
            <a:br>
              <a:rPr lang="ru-RU" sz="2000" dirty="0"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Calibri"/>
                <a:cs typeface="Times New Roman"/>
              </a:rPr>
              <a:t>• Не пугайте ребёнка трудностями и неудачами в школе.</a:t>
            </a:r>
            <a:br>
              <a:rPr lang="ru-RU" sz="2000" dirty="0"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Calibri"/>
                <a:cs typeface="Times New Roman"/>
              </a:rPr>
              <a:t>• Научите ребёнка правильно реагировать на неудачи.</a:t>
            </a:r>
            <a:br>
              <a:rPr lang="ru-RU" sz="2000" dirty="0"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Calibri"/>
                <a:cs typeface="Times New Roman"/>
              </a:rPr>
              <a:t>• Помогите ребёнку обрести чувство уверенности в себе.</a:t>
            </a:r>
            <a:br>
              <a:rPr lang="ru-RU" sz="2000" dirty="0"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Calibri"/>
                <a:cs typeface="Times New Roman"/>
              </a:rPr>
              <a:t>• Приучайте ребёнка к самостоятельности.</a:t>
            </a:r>
            <a:br>
              <a:rPr lang="ru-RU" sz="2000" dirty="0"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Calibri"/>
                <a:cs typeface="Times New Roman"/>
              </a:rPr>
              <a:t>• Учите ребёнка чувствовать и удивляться, поощряйте его любознательность.</a:t>
            </a:r>
            <a:br>
              <a:rPr lang="ru-RU" sz="2000" dirty="0"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Calibri"/>
                <a:cs typeface="Times New Roman"/>
              </a:rPr>
              <a:t>• Стремитесь сделать полезным каждое мгновение общения с ребенком.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3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ребенок должен быть готов к школе, а школа - к ребенку! Дети должны быть такими на выходе из детского сада, чтобы они не чувствовали себя в первом классе невротиками, а были способными спокойно приспособится к школьным условиям и успешно усваивать образовательную программу начальной школы. При этом школа должна быть готова к разным детям. Дети всегда разные и в этих различиях и разнообразном опыте первых лет жизни заложен великий потенциал каждого ребенка.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 детского сада - эмоционально, коммуникативно, физически и психически развить ребенка. Сформировать устойчивость к стрессам, к внешней и внутренней агрессии, сформировать способности, желание учиться. При этом надо учитывать, что дети сегодняшние, это дети не те, что были вчера.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Будут ли учиться дошкольники как в школе?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Ребенок должен учиться через игры. Первые навыки в рисовании, пении, танцах,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чтения,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письма войдут в мир познания ребенка чрез ворота детской игры и другие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детские виды деятельности. Через игру и экспериментирование, общение дети знакомятся с окружающим миром. При этом главное не надвинуть на дошкольное образование формы школьной жизни.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3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chemeClr val="tx1"/>
                </a:solidFill>
                <a:latin typeface="Times New Roman"/>
                <a:ea typeface="Calibri"/>
              </a:rPr>
              <a:t>Критерии готовности: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Calibri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ru-RU" sz="4400" dirty="0">
                <a:solidFill>
                  <a:schemeClr val="tx1"/>
                </a:solidFill>
                <a:latin typeface="Times New Roman"/>
                <a:ea typeface="Calibri"/>
              </a:rPr>
              <a:t>1. физическая</a:t>
            </a:r>
            <a:br>
              <a:rPr lang="ru-RU" sz="4400" dirty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ru-RU" sz="4400" dirty="0">
                <a:solidFill>
                  <a:schemeClr val="tx1"/>
                </a:solidFill>
                <a:latin typeface="Times New Roman"/>
                <a:ea typeface="Calibri"/>
              </a:rPr>
              <a:t>2. интеллектуальная</a:t>
            </a:r>
            <a:br>
              <a:rPr lang="ru-RU" sz="4400" dirty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ru-RU" sz="4400" dirty="0">
                <a:solidFill>
                  <a:schemeClr val="tx1"/>
                </a:solidFill>
                <a:latin typeface="Times New Roman"/>
                <a:ea typeface="Calibri"/>
              </a:rPr>
              <a:t>3. социальная</a:t>
            </a:r>
            <a:br>
              <a:rPr lang="ru-RU" sz="4400" dirty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ru-RU" sz="4400" dirty="0">
                <a:solidFill>
                  <a:schemeClr val="tx1"/>
                </a:solidFill>
                <a:latin typeface="Times New Roman"/>
                <a:ea typeface="Calibri"/>
              </a:rPr>
              <a:t>4. мотивационная.</a:t>
            </a:r>
            <a:br>
              <a:rPr lang="ru-RU" sz="4400" dirty="0">
                <a:solidFill>
                  <a:schemeClr val="tx1"/>
                </a:solidFill>
                <a:latin typeface="Times New Roman"/>
                <a:ea typeface="Calibri"/>
              </a:rPr>
            </a:b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18639" cy="184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1" y="2852936"/>
            <a:ext cx="8748927" cy="359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099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5711"/>
            <a:ext cx="7344816" cy="680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48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Times New Roman"/>
                <a:ea typeface="Calibri"/>
              </a:rPr>
              <a:t>Начало школьной жизни - серьезное испытание для детей, так как оно связано с резким изменением всего образа жизни ребенка. Он должен привыкнуть:</a:t>
            </a:r>
            <a:br>
              <a:rPr lang="ru-RU" sz="2800" dirty="0">
                <a:latin typeface="Times New Roman"/>
                <a:ea typeface="Calibri"/>
              </a:rPr>
            </a:br>
            <a:r>
              <a:rPr lang="ru-RU" sz="2800" dirty="0">
                <a:latin typeface="Times New Roman"/>
                <a:ea typeface="Calibri"/>
              </a:rPr>
              <a:t>- к новому педагогу;</a:t>
            </a:r>
            <a:br>
              <a:rPr lang="ru-RU" sz="2800" dirty="0">
                <a:latin typeface="Times New Roman"/>
                <a:ea typeface="Calibri"/>
              </a:rPr>
            </a:br>
            <a:r>
              <a:rPr lang="ru-RU" sz="2800" dirty="0">
                <a:latin typeface="Times New Roman"/>
                <a:ea typeface="Calibri"/>
              </a:rPr>
              <a:t>- к новому коллективу;</a:t>
            </a:r>
            <a:br>
              <a:rPr lang="ru-RU" sz="2800" dirty="0">
                <a:latin typeface="Times New Roman"/>
                <a:ea typeface="Calibri"/>
              </a:rPr>
            </a:br>
            <a:r>
              <a:rPr lang="ru-RU" sz="2800" dirty="0">
                <a:latin typeface="Times New Roman"/>
                <a:ea typeface="Calibri"/>
              </a:rPr>
              <a:t>- к новым требованиям;</a:t>
            </a:r>
            <a:br>
              <a:rPr lang="ru-RU" sz="2800" dirty="0">
                <a:latin typeface="Times New Roman"/>
                <a:ea typeface="Calibri"/>
              </a:rPr>
            </a:br>
            <a:r>
              <a:rPr lang="ru-RU" sz="2800" dirty="0">
                <a:latin typeface="Times New Roman"/>
                <a:ea typeface="Calibri"/>
              </a:rPr>
              <a:t>- к повседневным обязанностям.</a:t>
            </a:r>
            <a:br>
              <a:rPr lang="ru-RU" sz="2800" dirty="0">
                <a:latin typeface="Times New Roman"/>
                <a:ea typeface="Calibri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9199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latin typeface="Times New Roman"/>
                <a:ea typeface="Calibri"/>
              </a:rPr>
              <a:t>Что необходимо знать и уметь ребёнку, поступающему в школу:</a:t>
            </a:r>
            <a:r>
              <a:rPr lang="ru-RU" sz="2000" dirty="0">
                <a:latin typeface="Times New Roman"/>
                <a:ea typeface="Calibri"/>
              </a:rPr>
              <a:t/>
            </a:r>
            <a:br>
              <a:rPr lang="ru-RU" sz="2000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1</a:t>
            </a:r>
            <a:r>
              <a:rPr lang="ru-RU" sz="2000" dirty="0">
                <a:latin typeface="Times New Roman"/>
                <a:ea typeface="Calibri"/>
              </a:rPr>
              <a:t>. Своё имя, отчество и фамилию.</a:t>
            </a:r>
            <a:br>
              <a:rPr lang="ru-RU" sz="2000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2</a:t>
            </a:r>
            <a:r>
              <a:rPr lang="ru-RU" sz="2000" dirty="0">
                <a:latin typeface="Times New Roman"/>
                <a:ea typeface="Calibri"/>
              </a:rPr>
              <a:t>. Свой возраст (желательно дату рождения).</a:t>
            </a:r>
            <a:br>
              <a:rPr lang="ru-RU" sz="2000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3</a:t>
            </a:r>
            <a:r>
              <a:rPr lang="ru-RU" sz="2000" dirty="0">
                <a:latin typeface="Times New Roman"/>
                <a:ea typeface="Calibri"/>
              </a:rPr>
              <a:t>. Свой домашний адрес.</a:t>
            </a:r>
            <a:br>
              <a:rPr lang="ru-RU" sz="2000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4</a:t>
            </a:r>
            <a:r>
              <a:rPr lang="ru-RU" sz="2000" dirty="0">
                <a:latin typeface="Times New Roman"/>
                <a:ea typeface="Calibri"/>
              </a:rPr>
              <a:t>. Свой поселок, его главные достопримечательности.</a:t>
            </a:r>
            <a:br>
              <a:rPr lang="ru-RU" sz="2000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5</a:t>
            </a:r>
            <a:r>
              <a:rPr lang="ru-RU" sz="2000" dirty="0">
                <a:latin typeface="Times New Roman"/>
                <a:ea typeface="Calibri"/>
              </a:rPr>
              <a:t>. Страну, в которой живёт.</a:t>
            </a:r>
            <a:br>
              <a:rPr lang="ru-RU" sz="2000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6</a:t>
            </a:r>
            <a:r>
              <a:rPr lang="ru-RU" sz="2000" dirty="0">
                <a:latin typeface="Times New Roman"/>
                <a:ea typeface="Calibri"/>
              </a:rPr>
              <a:t>. Фамилию, имя, отчество родителей, их профессию.</a:t>
            </a:r>
            <a:br>
              <a:rPr lang="ru-RU" sz="2000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7</a:t>
            </a:r>
            <a:r>
              <a:rPr lang="ru-RU" sz="2000" dirty="0">
                <a:latin typeface="Times New Roman"/>
                <a:ea typeface="Calibri"/>
              </a:rPr>
              <a:t>. Времена года (последовательность, месяцы, основные приметы каждого времени года, загадки и стихи о временах года).</a:t>
            </a:r>
            <a:br>
              <a:rPr lang="ru-RU" sz="2000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8</a:t>
            </a:r>
            <a:r>
              <a:rPr lang="ru-RU" sz="2000" dirty="0">
                <a:latin typeface="Times New Roman"/>
                <a:ea typeface="Calibri"/>
              </a:rPr>
              <a:t>. Домашних животных и их детёнышей.</a:t>
            </a:r>
            <a:br>
              <a:rPr lang="ru-RU" sz="2000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9</a:t>
            </a:r>
            <a:r>
              <a:rPr lang="ru-RU" sz="2000" dirty="0">
                <a:latin typeface="Times New Roman"/>
                <a:ea typeface="Calibri"/>
              </a:rPr>
              <a:t>. Диких животных наших лесов, жарких стран, Севера, их повадки, детёнышей.</a:t>
            </a:r>
            <a:br>
              <a:rPr lang="ru-RU" sz="2000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10</a:t>
            </a:r>
            <a:r>
              <a:rPr lang="ru-RU" sz="2000" dirty="0">
                <a:latin typeface="Times New Roman"/>
                <a:ea typeface="Calibri"/>
              </a:rPr>
              <a:t>.Транспорт наземный, водный, воздушный.</a:t>
            </a:r>
            <a:br>
              <a:rPr lang="ru-RU" sz="2000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11</a:t>
            </a:r>
            <a:r>
              <a:rPr lang="ru-RU" sz="2000" dirty="0">
                <a:latin typeface="Times New Roman"/>
                <a:ea typeface="Calibri"/>
              </a:rPr>
              <a:t>.Различать одежду, обувь и головные уборы; зимующих и перелётных птиц; овощи, фрукты и ягоды.</a:t>
            </a:r>
            <a:br>
              <a:rPr lang="ru-RU" sz="2000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12</a:t>
            </a:r>
            <a:r>
              <a:rPr lang="ru-RU" sz="2000" dirty="0">
                <a:latin typeface="Times New Roman"/>
                <a:ea typeface="Calibri"/>
              </a:rPr>
              <a:t>.Знать и уметь рассказывать русские народные сказки.</a:t>
            </a:r>
            <a:br>
              <a:rPr lang="ru-RU" sz="2000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13</a:t>
            </a:r>
            <a:r>
              <a:rPr lang="ru-RU" sz="2000" dirty="0">
                <a:latin typeface="Times New Roman"/>
                <a:ea typeface="Calibri"/>
              </a:rPr>
              <a:t>.Различать и правильно называть плоскостные геометрические фигуры: круг, квадрат, прямоугольник, треугольник, овал.</a:t>
            </a:r>
            <a:br>
              <a:rPr lang="ru-RU" sz="2000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14</a:t>
            </a:r>
            <a:r>
              <a:rPr lang="ru-RU" sz="2000" dirty="0">
                <a:latin typeface="Times New Roman"/>
                <a:ea typeface="Calibri"/>
              </a:rPr>
              <a:t>.Свободно ориентироваться в пространстве и на листе бумаги (правая - левая сторона, верх, низ и т. д</a:t>
            </a:r>
            <a:r>
              <a:rPr lang="ru-RU" sz="2000" dirty="0" smtClean="0">
                <a:latin typeface="Times New Roman"/>
                <a:ea typeface="Calibri"/>
              </a:rPr>
              <a:t>.)</a:t>
            </a:r>
            <a:br>
              <a:rPr lang="ru-RU" sz="2000" dirty="0" smtClean="0">
                <a:latin typeface="Times New Roman"/>
                <a:ea typeface="Calibri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15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.Уметь полно и последовательно пересказать прослушанный рассказ, составить, придумать рассказ по картинке.</a:t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16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.Различать гласные и согласные звуки.</a:t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17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.Разделять слова на слоги по количеству гласных звуков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  <a:r>
              <a:rPr lang="ru-RU" sz="2000" dirty="0">
                <a:latin typeface="Times New Roman"/>
                <a:ea typeface="Calibri"/>
              </a:rPr>
              <a:t/>
            </a:r>
            <a:br>
              <a:rPr lang="ru-RU" sz="2000" dirty="0">
                <a:latin typeface="Times New Roman"/>
                <a:ea typeface="Calibri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767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latin typeface="Times New Roman"/>
                <a:ea typeface="Calibri"/>
              </a:rPr>
              <a:t>18</a:t>
            </a:r>
            <a:r>
              <a:rPr lang="ru-RU" sz="2000" dirty="0" smtClean="0">
                <a:latin typeface="Times New Roman"/>
                <a:ea typeface="Calibri"/>
              </a:rPr>
              <a:t>.Хорошо </a:t>
            </a:r>
            <a:r>
              <a:rPr lang="ru-RU" sz="2000" dirty="0">
                <a:latin typeface="Times New Roman"/>
                <a:ea typeface="Calibri"/>
              </a:rPr>
              <a:t>владеть ножницами (резать полоски, квадраты, круги, прямоугольники, треугольники, овалы, вырезать по контуру предмет).</a:t>
            </a:r>
            <a:br>
              <a:rPr lang="ru-RU" sz="2000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19</a:t>
            </a:r>
            <a:r>
              <a:rPr lang="ru-RU" sz="2000" dirty="0">
                <a:latin typeface="Times New Roman"/>
                <a:ea typeface="Calibri"/>
              </a:rPr>
              <a:t>.Владеть карандашом: без линейки проводить вертикальные и горизонтальные линии, рисовать геометрические фигуры, животных, людей, различные предметы с опорой на геометрические формы, аккуратно закрашивать, штриховать карандашом, не выходя за контуры предметов.</a:t>
            </a:r>
            <a:br>
              <a:rPr lang="ru-RU" sz="2000" dirty="0">
                <a:latin typeface="Times New Roman"/>
                <a:ea typeface="Calibri"/>
              </a:rPr>
            </a:br>
            <a:r>
              <a:rPr lang="ru-RU" sz="2000" dirty="0">
                <a:latin typeface="Times New Roman"/>
                <a:ea typeface="Calibri"/>
              </a:rPr>
              <a:t>Подготовка детей к письму начинается задолго до поступления ребенка в школу. В подготовительной группе этому уделяется особое внимание</a:t>
            </a:r>
            <a:r>
              <a:rPr lang="ru-RU" sz="2000" dirty="0" smtClean="0">
                <a:latin typeface="Times New Roman"/>
                <a:ea typeface="Calibri"/>
              </a:rPr>
              <a:t>.</a:t>
            </a:r>
            <a:br>
              <a:rPr lang="ru-RU" sz="2000" dirty="0" smtClean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Подготовка к письму предполагает развитие у детей:</a:t>
            </a:r>
            <a:r>
              <a:rPr lang="ru-RU" sz="2000" dirty="0">
                <a:latin typeface="Times New Roman"/>
                <a:ea typeface="Calibri"/>
              </a:rPr>
              <a:t/>
            </a:r>
            <a:br>
              <a:rPr lang="ru-RU" sz="2000" dirty="0">
                <a:latin typeface="Times New Roman"/>
                <a:ea typeface="Calibri"/>
              </a:rPr>
            </a:br>
            <a:r>
              <a:rPr lang="ru-RU" sz="2000" dirty="0">
                <a:latin typeface="Times New Roman"/>
                <a:ea typeface="Calibri"/>
              </a:rPr>
              <a:t>• Мелкой моторики пальцев рук (с этой целью необходимо учить детей выполнению разнообразных практических дел, созданию поделок с помощью различных инструментов, в процессе чего развиваются такие качества, как точность произвольных движений руки, глазомер, аккуратность, внимание, сосредоточенность).</a:t>
            </a:r>
            <a:br>
              <a:rPr lang="ru-RU" sz="2000" dirty="0">
                <a:latin typeface="Times New Roman"/>
                <a:ea typeface="Calibri"/>
              </a:rPr>
            </a:br>
            <a:r>
              <a:rPr lang="ru-RU" sz="2000" dirty="0">
                <a:latin typeface="Times New Roman"/>
                <a:ea typeface="Calibri"/>
              </a:rPr>
              <a:t>• Пространственной ориентации, в частности, на листе бумаги, а также в общих направлениях движения (слева направо, сверху вниз, вперед - назад и т. д.).</a:t>
            </a:r>
            <a:br>
              <a:rPr lang="ru-RU" sz="2000" dirty="0">
                <a:latin typeface="Times New Roman"/>
                <a:ea typeface="Calibri"/>
              </a:rPr>
            </a:br>
            <a:r>
              <a:rPr lang="ru-RU" sz="2000" dirty="0">
                <a:latin typeface="Times New Roman"/>
                <a:ea typeface="Calibri"/>
              </a:rPr>
              <a:t>• Изобразительных и графических умений в процессе изобразительной деятельности, а также с помощью графических упражнений.</a:t>
            </a:r>
            <a:br>
              <a:rPr lang="ru-RU" sz="2000" dirty="0">
                <a:latin typeface="Times New Roman"/>
                <a:ea typeface="Calibri"/>
              </a:rPr>
            </a:br>
            <a:r>
              <a:rPr lang="ru-RU" sz="2000" dirty="0">
                <a:latin typeface="Times New Roman"/>
                <a:ea typeface="Calibri"/>
              </a:rPr>
              <a:t>Положительное влияние на подготовку руки к письму оказывает раскрашивание. С этой целью можно использовать готовые альбомы - раскраски. При выполнении таких заданий дома необходимо обращать внимание ребенка на то, чтоб изображение было закрашено достаточно тщательно, ровно и аккуратно.</a:t>
            </a:r>
            <a:br>
              <a:rPr lang="ru-RU" sz="2000" dirty="0">
                <a:latin typeface="Times New Roman"/>
                <a:ea typeface="Calibri"/>
              </a:rPr>
            </a:br>
            <a:r>
              <a:rPr lang="ru-RU" sz="2000" dirty="0">
                <a:latin typeface="Times New Roman"/>
                <a:ea typeface="Calibri"/>
              </a:rPr>
              <a:t>Помогает развитию графических умений выполнение различных заданий, связанных со штриховкой. </a:t>
            </a:r>
            <a:br>
              <a:rPr lang="ru-RU" sz="2000" dirty="0">
                <a:latin typeface="Times New Roman"/>
                <a:ea typeface="Calibri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47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</a:rPr>
              <a:t>Штриховка выполняется под руководством взрослого. Мама или папа показывают, как рисовать штрихи, контролируют параллельность линий, их направление, расстояние между ними. Для упражнений в штриховке можно использовать готовые трафареты с изображением предметов.</a:t>
            </a:r>
            <a:br>
              <a:rPr lang="ru-RU" sz="1800" dirty="0">
                <a:solidFill>
                  <a:prstClr val="black"/>
                </a:solidFill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20.</a:t>
            </a:r>
            <a:r>
              <a:rPr lang="ru-RU" sz="2000" dirty="0">
                <a:latin typeface="Times New Roman"/>
                <a:ea typeface="Calibri"/>
              </a:rPr>
              <a:t> Свободно считать до 20 и обратно, выполнять счётные операции в пределах 20. Соотносить число предметов и цифру. Усвоить состав чисел: 2, 3, 4, 5. Читать простейшие математические записи.</a:t>
            </a:r>
            <a:br>
              <a:rPr lang="ru-RU" sz="2000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21.</a:t>
            </a:r>
            <a:r>
              <a:rPr lang="ru-RU" sz="2000" dirty="0">
                <a:latin typeface="Times New Roman"/>
                <a:ea typeface="Calibri"/>
              </a:rPr>
              <a:t> Уметь внимательно, не отвлекаясь, слушать.</a:t>
            </a:r>
            <a:br>
              <a:rPr lang="ru-RU" sz="2000" dirty="0">
                <a:latin typeface="Times New Roman"/>
                <a:ea typeface="Calibri"/>
              </a:rPr>
            </a:br>
            <a:r>
              <a:rPr lang="ru-RU" sz="2000" b="1" dirty="0">
                <a:latin typeface="Times New Roman"/>
                <a:ea typeface="Calibri"/>
              </a:rPr>
              <a:t>22</a:t>
            </a:r>
            <a:r>
              <a:rPr lang="ru-RU" sz="2000" dirty="0">
                <a:latin typeface="Times New Roman"/>
                <a:ea typeface="Calibri"/>
              </a:rPr>
              <a:t>. Сохранять стройную, хорошую осанку, особенно в положении сидя.</a:t>
            </a:r>
            <a:br>
              <a:rPr lang="ru-RU" sz="2000" dirty="0">
                <a:latin typeface="Times New Roman"/>
                <a:ea typeface="Calibri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70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185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Подготовка детей к школе</vt:lpstr>
      <vt:lpstr>Не ребенок должен быть готов к школе, а школа - к ребенку! Дети должны быть такими на выходе из детского сада, чтобы они не чувствовали себя в первом классе невротиками, а были способными спокойно приспособится к школьным условиям и успешно усваивать образовательную программу начальной школы. При этом школа должна быть готова к разным детям. Дети всегда разные и в этих различиях и разнообразном опыте первых лет жизни заложен великий потенциал каждого ребенка. Цель детского сада - эмоционально, коммуникативно, физически и психически развить ребенка. Сформировать устойчивость к стрессам, к внешней и внутренней агрессии, сформировать способности, желание учиться. При этом надо учитывать, что дети сегодняшние, это дети не те, что были вчера. Будут ли учиться дошкольники как в школе? Ребенок должен учиться через игры. Первые навыки в рисовании, пении, танцах, чтения, счета и письма войдут в мир познания ребенка чрез ворота детской игры и другие детские виды деятельности. Через игру и экспериментирование, общение дети знакомятся с окружающим миром. При этом главное не надвинуть на дошкольное образование формы школьной жизни. </vt:lpstr>
      <vt:lpstr>Презентация PowerPoint</vt:lpstr>
      <vt:lpstr>Презентация PowerPoint</vt:lpstr>
      <vt:lpstr>Презентация PowerPoint</vt:lpstr>
      <vt:lpstr>Начало школьной жизни - серьезное испытание для детей, так как оно связано с резким изменением всего образа жизни ребенка. Он должен привыкнуть: - к новому педагогу; - к новому коллективу; - к новым требованиям; - к повседневным обязанностям. </vt:lpstr>
      <vt:lpstr>Что необходимо знать и уметь ребёнку, поступающему в школу: 1. Своё имя, отчество и фамилию. 2. Свой возраст (желательно дату рождения). 3. Свой домашний адрес. 4. Свой поселок, его главные достопримечательности. 5. Страну, в которой живёт. 6. Фамилию, имя, отчество родителей, их профессию. 7. Времена года (последовательность, месяцы, основные приметы каждого времени года, загадки и стихи о временах года). 8. Домашних животных и их детёнышей. 9. Диких животных наших лесов, жарких стран, Севера, их повадки, детёнышей. 10.Транспорт наземный, водный, воздушный. 11.Различать одежду, обувь и головные уборы; зимующих и перелётных птиц; овощи, фрукты и ягоды. 12.Знать и уметь рассказывать русские народные сказки. 13.Различать и правильно называть плоскостные геометрические фигуры: круг, квадрат, прямоугольник, треугольник, овал. 14.Свободно ориентироваться в пространстве и на листе бумаги (правая - левая сторона, верх, низ и т. д.) 15.Уметь полно и последовательно пересказать прослушанный рассказ, составить, придумать рассказ по картинке. 16.Различать гласные и согласные звуки. 17.Разделять слова на слоги по количеству гласных звуков. </vt:lpstr>
      <vt:lpstr>18.Хорошо владеть ножницами (резать полоски, квадраты, круги, прямоугольники, треугольники, овалы, вырезать по контуру предмет). 19.Владеть карандашом: без линейки проводить вертикальные и горизонтальные линии, рисовать геометрические фигуры, животных, людей, различные предметы с опорой на геометрические формы, аккуратно закрашивать, штриховать карандашом, не выходя за контуры предметов. Подготовка детей к письму начинается задолго до поступления ребенка в школу. В подготовительной группе этому уделяется особое внимание. Подготовка к письму предполагает развитие у детей: • Мелкой моторики пальцев рук (с этой целью необходимо учить детей выполнению разнообразных практических дел, созданию поделок с помощью различных инструментов, в процессе чего развиваются такие качества, как точность произвольных движений руки, глазомер, аккуратность, внимание, сосредоточенность). • Пространственной ориентации, в частности, на листе бумаги, а также в общих направлениях движения (слева направо, сверху вниз, вперед - назад и т. д.). • Изобразительных и графических умений в процессе изобразительной деятельности, а также с помощью графических упражнений. Положительное влияние на подготовку руки к письму оказывает раскрашивание. С этой целью можно использовать готовые альбомы - раскраски. При выполнении таких заданий дома необходимо обращать внимание ребенка на то, чтоб изображение было закрашено достаточно тщательно, ровно и аккуратно. Помогает развитию графических умений выполнение различных заданий, связанных со штриховкой.  </vt:lpstr>
      <vt:lpstr>Штриховка выполняется под руководством взрослого. Мама или папа показывают, как рисовать штрихи, контролируют параллельность линий, их направление, расстояние между ними. Для упражнений в штриховке можно использовать готовые трафареты с изображением предметов. 20. Свободно считать до 20 и обратно, выполнять счётные операции в пределах 20. Соотносить число предметов и цифру. Усвоить состав чисел: 2, 3, 4, 5. Читать простейшие математические записи. 21. Уметь внимательно, не отвлекаясь, слушать. 22. Сохранять стройную, хорошую осанку, особенно в положении сидя. </vt:lpstr>
      <vt:lpstr>Советы родителям: • Развивайте настойчивость, трудолюбие ребёнка, умение доводить дело до конца • Формируйте у него мыслительные способности, наблюдательность, пытливость, интерес к познанию окружающего. Загадывайте ребёнку загадки, составляйте их вместе с ним, проводите элементарные опыты. Пусть ребёнок рассуждает вслух. • По возможности не давайте ребёнку готовых ответов, заставляйте его размышлять, исследовать. • Ставьте ребёнка перед проблемными ситуациями, например, предложите ему выяснить, почему вчера можно было лепить снежную бабу из снега, а сегодня нет. • Беседуйте о прочитанных книгах, попытайтесь выяснить, как ребёнок понял их содержание, сумел ли вникнуть в причинную связь событий, правильно ли оценивал поступки действующих лиц, способен ли доказать, почему одних героев он осуждает, других одобряет. • Будьте внимательны к жалобам ребенка. • Приучайте ребёнка содержать свои вещи в порядке. • Не пугайте ребёнка трудностями и неудачами в школе. • Научите ребёнка правильно реагировать на неудачи. • Помогите ребёнку обрести чувство уверенности в себе. • Приучайте ребёнка к самостоятельности. • Учите ребёнка чувствовать и удивляться, поощряйте его любознательность. • Стремитесь сделать полезным каждое мгновение общения с ребенком.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Aggro</dc:creator>
  <cp:lastModifiedBy>Aggro</cp:lastModifiedBy>
  <cp:revision>7</cp:revision>
  <dcterms:created xsi:type="dcterms:W3CDTF">2018-09-12T14:43:02Z</dcterms:created>
  <dcterms:modified xsi:type="dcterms:W3CDTF">2018-09-12T16:55:11Z</dcterms:modified>
</cp:coreProperties>
</file>