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70" r:id="rId8"/>
    <p:sldId id="275" r:id="rId9"/>
    <p:sldId id="274" r:id="rId10"/>
    <p:sldId id="263" r:id="rId11"/>
    <p:sldId id="264" r:id="rId12"/>
    <p:sldId id="271" r:id="rId13"/>
    <p:sldId id="272" r:id="rId14"/>
    <p:sldId id="276" r:id="rId15"/>
    <p:sldId id="277" r:id="rId16"/>
    <p:sldId id="265" r:id="rId17"/>
    <p:sldId id="266" r:id="rId18"/>
    <p:sldId id="267" r:id="rId19"/>
    <p:sldId id="269" r:id="rId20"/>
    <p:sldId id="268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C14"/>
    <a:srgbClr val="0082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7E388-4204-4F70-AB16-74B32B541193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FF76E-D142-4712-BA4E-83AB1F04E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0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FF76E-D142-4712-BA4E-83AB1F04EF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7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60560"/>
            <a:ext cx="7772400" cy="345638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Игра, как средство развития познавательной активности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560" y="3789050"/>
            <a:ext cx="7344816" cy="1752600"/>
          </a:xfrm>
        </p:spPr>
        <p:txBody>
          <a:bodyPr/>
          <a:lstStyle/>
          <a:p>
            <a:pPr algn="r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Пфайфер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М.О.</a:t>
            </a:r>
          </a:p>
          <a:p>
            <a:pPr algn="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916" y="116540"/>
            <a:ext cx="4176580" cy="778032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Times New Roman"/>
                <a:ea typeface="Calibri"/>
              </a:rPr>
              <a:t>«</a:t>
            </a:r>
            <a:r>
              <a:rPr lang="ru-RU" sz="3600" b="1" i="1" dirty="0" err="1">
                <a:latin typeface="Times New Roman"/>
                <a:ea typeface="Calibri"/>
              </a:rPr>
              <a:t>Танграм</a:t>
            </a:r>
            <a:r>
              <a:rPr lang="ru-RU" sz="3600" b="1" i="1" dirty="0">
                <a:latin typeface="Times New Roman"/>
                <a:ea typeface="Calibri"/>
              </a:rPr>
              <a:t>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3" y="1653449"/>
            <a:ext cx="3811541" cy="38210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0" y="1112234"/>
            <a:ext cx="5062410" cy="49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2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548600"/>
            <a:ext cx="8229600" cy="792110"/>
          </a:xfrm>
        </p:spPr>
        <p:txBody>
          <a:bodyPr>
            <a:normAutofit fontScale="90000"/>
          </a:bodyPr>
          <a:lstStyle/>
          <a:p>
            <a:pPr indent="540385">
              <a:lnSpc>
                <a:spcPct val="115000"/>
              </a:lnSpc>
              <a:spcAft>
                <a:spcPts val="1000"/>
              </a:spcAft>
            </a:pPr>
            <a:r>
              <a:rPr lang="ru-RU" sz="3600" i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i="1" dirty="0" smtClean="0">
                <a:latin typeface="Times New Roman"/>
                <a:ea typeface="Calibri"/>
                <a:cs typeface="Times New Roman"/>
              </a:rPr>
            </a:br>
            <a:r>
              <a:rPr lang="ru-RU" sz="3600" b="1" i="1" dirty="0" err="1" smtClean="0">
                <a:latin typeface="Times New Roman"/>
                <a:ea typeface="Calibri"/>
                <a:cs typeface="Times New Roman"/>
              </a:rPr>
              <a:t>Воскобович</a:t>
            </a:r>
            <a:r>
              <a:rPr lang="ru-RU" sz="3600" b="1" i="1" dirty="0">
                <a:latin typeface="Times New Roman"/>
                <a:ea typeface="Calibri"/>
                <a:cs typeface="Times New Roman"/>
              </a:rPr>
              <a:t>. Волшебная восьмерка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7" y="1772770"/>
            <a:ext cx="3544471" cy="46532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0" y="1756051"/>
            <a:ext cx="4932050" cy="49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540385">
              <a:lnSpc>
                <a:spcPct val="115000"/>
              </a:lnSpc>
              <a:spcAft>
                <a:spcPts val="1000"/>
              </a:spcAft>
            </a:pPr>
            <a:r>
              <a:rPr lang="ru-RU" sz="4000" b="1" i="1" dirty="0">
                <a:latin typeface="Times New Roman"/>
                <a:ea typeface="Calibri"/>
                <a:cs typeface="Times New Roman"/>
              </a:rPr>
              <a:t>Прозрачный квадрат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911212"/>
            <a:ext cx="7777504" cy="583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130618"/>
            <a:ext cx="8229600" cy="778032"/>
          </a:xfrm>
        </p:spPr>
        <p:txBody>
          <a:bodyPr>
            <a:normAutofit/>
          </a:bodyPr>
          <a:lstStyle/>
          <a:p>
            <a:r>
              <a:rPr lang="ru-RU" sz="3600" b="1" i="1" dirty="0" err="1">
                <a:latin typeface="Times New Roman"/>
                <a:ea typeface="Calibri"/>
              </a:rPr>
              <a:t>Геоконт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5" y="908650"/>
            <a:ext cx="4218768" cy="4176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0" y="2276840"/>
            <a:ext cx="4971006" cy="43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38125"/>
            <a:ext cx="63246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0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0" y="1628750"/>
            <a:ext cx="8600695" cy="352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703" y="404580"/>
            <a:ext cx="8229600" cy="778032"/>
          </a:xfrm>
        </p:spPr>
        <p:txBody>
          <a:bodyPr>
            <a:normAutofit/>
          </a:bodyPr>
          <a:lstStyle/>
          <a:p>
            <a:pPr indent="540385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latin typeface="Times New Roman"/>
                <a:ea typeface="Calibri"/>
                <a:cs typeface="Times New Roman"/>
              </a:rPr>
              <a:t>Кубики Никитина. «Сложи Узор</a:t>
            </a:r>
            <a:r>
              <a:rPr lang="ru-RU" sz="3600" b="1" i="1" dirty="0" smtClean="0">
                <a:latin typeface="Times New Roman"/>
                <a:ea typeface="Calibri"/>
                <a:cs typeface="Times New Roman"/>
              </a:rPr>
              <a:t>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6" y="1538751"/>
            <a:ext cx="3635754" cy="26643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0" y="1700760"/>
            <a:ext cx="4940040" cy="50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8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052"/>
          </a:xfrm>
        </p:spPr>
        <p:txBody>
          <a:bodyPr>
            <a:normAutofit/>
          </a:bodyPr>
          <a:lstStyle/>
          <a:p>
            <a:pPr indent="540385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latin typeface="Times New Roman"/>
                <a:ea typeface="Calibri"/>
                <a:cs typeface="Times New Roman"/>
              </a:rPr>
              <a:t>Палочки </a:t>
            </a:r>
            <a:r>
              <a:rPr lang="ru-RU" sz="3600" b="1" i="1" dirty="0" err="1">
                <a:latin typeface="Times New Roman"/>
                <a:ea typeface="Calibri"/>
                <a:cs typeface="Times New Roman"/>
              </a:rPr>
              <a:t>Кюизенера</a:t>
            </a:r>
            <a:r>
              <a:rPr lang="ru-RU" sz="3600" i="1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00" y="1117620"/>
            <a:ext cx="5544770" cy="55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3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latin typeface="Times New Roman"/>
                <a:ea typeface="Calibri"/>
                <a:cs typeface="Times New Roman"/>
              </a:rPr>
              <a:t>Блоки </a:t>
            </a:r>
            <a:r>
              <a:rPr lang="ru-RU" sz="3600" b="1" i="1" dirty="0" err="1" smtClean="0">
                <a:latin typeface="Times New Roman"/>
                <a:ea typeface="Calibri"/>
                <a:cs typeface="Times New Roman"/>
              </a:rPr>
              <a:t>Дьенеша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0" y="980660"/>
            <a:ext cx="7513043" cy="563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5" y="332571"/>
            <a:ext cx="8555984" cy="60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7" y="0"/>
            <a:ext cx="9067733" cy="681347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480" y="188550"/>
            <a:ext cx="7883263" cy="619276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«Присмотримся внимательно, какое место занимает игра в жизни ребёнка.… Для него игра – это самое серьёзное дело. Игра – это огромное светлое окно, через которое в духовный мир ребёнка вливается живительный поток представлений, понятий об окружающем мире. Игра – это Искра, зажигающая огонёк пытливости и любознательности».</a:t>
            </a:r>
            <a:endParaRPr lang="ru-RU" sz="28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Василий Александрович  Сухомлинский</a:t>
            </a:r>
            <a:endParaRPr lang="ru-RU" sz="2800" i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997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8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50" y="256488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419840" y="836640"/>
            <a:ext cx="2160300" cy="7921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39" y="5973143"/>
            <a:ext cx="1853774" cy="69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506" y="5959031"/>
            <a:ext cx="1882179" cy="72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87" y="5013219"/>
            <a:ext cx="1820759" cy="68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63" y="5001570"/>
            <a:ext cx="1882962" cy="70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85" y="3951217"/>
            <a:ext cx="1883518" cy="7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39" y="3970856"/>
            <a:ext cx="1820049" cy="68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49" y="2826317"/>
            <a:ext cx="1966783" cy="7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87" y="2808076"/>
            <a:ext cx="1983554" cy="74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41" y="3970856"/>
            <a:ext cx="1698932" cy="80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13" y="2755063"/>
            <a:ext cx="1633403" cy="84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" y="3970429"/>
            <a:ext cx="1702520" cy="83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" y="2745646"/>
            <a:ext cx="1764877" cy="89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52" y="1772769"/>
            <a:ext cx="2896108" cy="72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41" y="1771992"/>
            <a:ext cx="2541179" cy="7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800" y="130618"/>
            <a:ext cx="8229600" cy="70602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Классификация игр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9740" y="2955997"/>
            <a:ext cx="744659" cy="354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45" y="1982817"/>
            <a:ext cx="6762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0" y="2986165"/>
            <a:ext cx="792110" cy="34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9" y="4175172"/>
            <a:ext cx="1018471" cy="44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14" y="4175172"/>
            <a:ext cx="966000" cy="42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03" y="2983861"/>
            <a:ext cx="6762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26" y="4209466"/>
            <a:ext cx="6762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68" y="5204973"/>
            <a:ext cx="6762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87" y="6188058"/>
            <a:ext cx="6762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768" y="6225304"/>
            <a:ext cx="6762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96" y="4162476"/>
            <a:ext cx="6762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66" y="1888445"/>
            <a:ext cx="1480341" cy="45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999" y="3045417"/>
            <a:ext cx="6762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913" y="5204973"/>
            <a:ext cx="6762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4641" y="1845761"/>
            <a:ext cx="24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инициативе ребенка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4283" y="1977093"/>
            <a:ext cx="26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инициативе взрослого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395" y="2773024"/>
            <a:ext cx="15842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- экспериментирование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0932" y="2778992"/>
            <a:ext cx="1297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Сюжетная самодеятельная игра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394" y="4190207"/>
            <a:ext cx="1584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Режиссерская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7983" y="4190207"/>
            <a:ext cx="17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театрализованная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4990" y="2902254"/>
            <a:ext cx="18072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Обучающие и развивающие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6160" y="3025085"/>
            <a:ext cx="1569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Досуговые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stCxn id="2" idx="1"/>
          </p:cNvCxnSpPr>
          <p:nvPr/>
        </p:nvCxnSpPr>
        <p:spPr>
          <a:xfrm flipH="1">
            <a:off x="2555720" y="1232695"/>
            <a:ext cx="864120" cy="539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3"/>
          </p:cNvCxnSpPr>
          <p:nvPr/>
        </p:nvCxnSpPr>
        <p:spPr>
          <a:xfrm>
            <a:off x="5580140" y="1232695"/>
            <a:ext cx="1609023" cy="539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39" idx="1"/>
          </p:cNvCxnSpPr>
          <p:nvPr/>
        </p:nvCxnSpPr>
        <p:spPr>
          <a:xfrm flipH="1">
            <a:off x="539440" y="2132042"/>
            <a:ext cx="195201" cy="613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39" idx="3"/>
          </p:cNvCxnSpPr>
          <p:nvPr/>
        </p:nvCxnSpPr>
        <p:spPr>
          <a:xfrm>
            <a:off x="3275820" y="2132042"/>
            <a:ext cx="79594" cy="613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039" idx="2"/>
          </p:cNvCxnSpPr>
          <p:nvPr/>
        </p:nvCxnSpPr>
        <p:spPr>
          <a:xfrm flipH="1">
            <a:off x="1799613" y="2492092"/>
            <a:ext cx="205618" cy="1584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39" idx="2"/>
          </p:cNvCxnSpPr>
          <p:nvPr/>
        </p:nvCxnSpPr>
        <p:spPr>
          <a:xfrm>
            <a:off x="2005231" y="2492092"/>
            <a:ext cx="50482" cy="1459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Прямая со стрелкой 1054"/>
          <p:cNvCxnSpPr/>
          <p:nvPr/>
        </p:nvCxnSpPr>
        <p:spPr>
          <a:xfrm flipH="1">
            <a:off x="6084210" y="2492092"/>
            <a:ext cx="792110" cy="280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Прямая со стрелкой 1056"/>
          <p:cNvCxnSpPr/>
          <p:nvPr/>
        </p:nvCxnSpPr>
        <p:spPr>
          <a:xfrm>
            <a:off x="6876320" y="2492871"/>
            <a:ext cx="720100" cy="286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TextBox 1057"/>
          <p:cNvSpPr txBox="1"/>
          <p:nvPr/>
        </p:nvSpPr>
        <p:spPr>
          <a:xfrm>
            <a:off x="4499990" y="4156772"/>
            <a:ext cx="158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0" name="TextBox 1059"/>
          <p:cNvSpPr txBox="1"/>
          <p:nvPr/>
        </p:nvSpPr>
        <p:spPr>
          <a:xfrm>
            <a:off x="4554542" y="5061808"/>
            <a:ext cx="1584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Сюжетно-дидактические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1" name="TextBox 1060"/>
          <p:cNvSpPr txBox="1"/>
          <p:nvPr/>
        </p:nvSpPr>
        <p:spPr>
          <a:xfrm>
            <a:off x="4613489" y="6147954"/>
            <a:ext cx="1508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подвижные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2" name="TextBox 1061"/>
          <p:cNvSpPr txBox="1"/>
          <p:nvPr/>
        </p:nvSpPr>
        <p:spPr>
          <a:xfrm>
            <a:off x="7373182" y="4084670"/>
            <a:ext cx="1495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 - забавы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3" name="TextBox 1062"/>
          <p:cNvSpPr txBox="1"/>
          <p:nvPr/>
        </p:nvSpPr>
        <p:spPr>
          <a:xfrm>
            <a:off x="7409434" y="5061809"/>
            <a:ext cx="1442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 - развлечения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" name="TextBox 1063"/>
          <p:cNvSpPr txBox="1"/>
          <p:nvPr/>
        </p:nvSpPr>
        <p:spPr>
          <a:xfrm>
            <a:off x="7263361" y="5921784"/>
            <a:ext cx="1734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Театрально – постановочные игры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68" name="Соединительная линия уступом 1067"/>
          <p:cNvCxnSpPr>
            <a:stCxn id="1033" idx="3"/>
            <a:endCxn id="1026" idx="3"/>
          </p:cNvCxnSpPr>
          <p:nvPr/>
        </p:nvCxnSpPr>
        <p:spPr>
          <a:xfrm flipH="1">
            <a:off x="6284513" y="3179542"/>
            <a:ext cx="48028" cy="3140763"/>
          </a:xfrm>
          <a:prstGeom prst="bentConnector3">
            <a:avLst>
              <a:gd name="adj1" fmla="val -47597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Прямая со стрелкой 1069"/>
          <p:cNvCxnSpPr>
            <a:endCxn id="1031" idx="3"/>
          </p:cNvCxnSpPr>
          <p:nvPr/>
        </p:nvCxnSpPr>
        <p:spPr>
          <a:xfrm flipH="1">
            <a:off x="6250788" y="4311701"/>
            <a:ext cx="3374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Прямая со стрелкой 1071"/>
          <p:cNvCxnSpPr>
            <a:endCxn id="1028" idx="3"/>
          </p:cNvCxnSpPr>
          <p:nvPr/>
        </p:nvCxnSpPr>
        <p:spPr>
          <a:xfrm flipH="1">
            <a:off x="6278146" y="5354196"/>
            <a:ext cx="310134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Соединительная линия уступом 1073"/>
          <p:cNvCxnSpPr>
            <a:stCxn id="1032" idx="1"/>
            <a:endCxn id="1027" idx="1"/>
          </p:cNvCxnSpPr>
          <p:nvPr/>
        </p:nvCxnSpPr>
        <p:spPr>
          <a:xfrm rot="10800000" flipH="1" flipV="1">
            <a:off x="7123748" y="3194641"/>
            <a:ext cx="32757" cy="3125365"/>
          </a:xfrm>
          <a:prstGeom prst="bentConnector3">
            <a:avLst>
              <a:gd name="adj1" fmla="val -6978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Прямая со стрелкой 1075"/>
          <p:cNvCxnSpPr>
            <a:endCxn id="1030" idx="1"/>
          </p:cNvCxnSpPr>
          <p:nvPr/>
        </p:nvCxnSpPr>
        <p:spPr>
          <a:xfrm>
            <a:off x="6876320" y="4303948"/>
            <a:ext cx="30296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1" name="Прямая со стрелкой 1080"/>
          <p:cNvCxnSpPr>
            <a:endCxn id="1029" idx="1"/>
          </p:cNvCxnSpPr>
          <p:nvPr/>
        </p:nvCxnSpPr>
        <p:spPr>
          <a:xfrm>
            <a:off x="6876320" y="5354198"/>
            <a:ext cx="3128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6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10"/>
            <a:ext cx="8229600" cy="63401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Структура развивающей игры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7619" y="2276840"/>
            <a:ext cx="74170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Aft>
                <a:spcPts val="0"/>
              </a:spcAft>
              <a:buFontTx/>
              <a:buChar char="―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дидактическая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задача;</a:t>
            </a:r>
            <a:endParaRPr lang="ru-RU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200000"/>
              </a:lnSpc>
              <a:spcAft>
                <a:spcPts val="0"/>
              </a:spcAft>
              <a:buFontTx/>
              <a:buChar char="―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игровое действие или игровой элемент;</a:t>
            </a:r>
            <a:endParaRPr lang="ru-RU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200000"/>
              </a:lnSpc>
              <a:spcAft>
                <a:spcPts val="0"/>
              </a:spcAft>
              <a:buFontTx/>
              <a:buChar char="―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правила;</a:t>
            </a:r>
            <a:endParaRPr lang="ru-RU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200000"/>
              </a:lnSpc>
              <a:spcAft>
                <a:spcPts val="0"/>
              </a:spcAft>
              <a:buFontTx/>
              <a:buChar char="―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заключение или окончание игры.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621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9" y="538402"/>
            <a:ext cx="7561051" cy="56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846478"/>
              </p:ext>
            </p:extLst>
          </p:nvPr>
        </p:nvGraphicFramePr>
        <p:xfrm>
          <a:off x="155643" y="188550"/>
          <a:ext cx="8569190" cy="6385142"/>
        </p:xfrm>
        <a:graphic>
          <a:graphicData uri="http://schemas.openxmlformats.org/drawingml/2006/table">
            <a:tbl>
              <a:tblPr/>
              <a:tblGrid>
                <a:gridCol w="1224170"/>
                <a:gridCol w="1224170"/>
                <a:gridCol w="1224170"/>
                <a:gridCol w="1224170"/>
                <a:gridCol w="1224170"/>
                <a:gridCol w="1224170"/>
                <a:gridCol w="1224170"/>
              </a:tblGrid>
              <a:tr h="1611953">
                <a:tc rowSpan="3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472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953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7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0" y="620610"/>
            <a:ext cx="2603500" cy="446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Блок-схема: узел 6"/>
          <p:cNvSpPr/>
          <p:nvPr/>
        </p:nvSpPr>
        <p:spPr>
          <a:xfrm>
            <a:off x="3852069" y="764630"/>
            <a:ext cx="1152160" cy="108015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5373269"/>
            <a:ext cx="117633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узел 7"/>
          <p:cNvSpPr/>
          <p:nvPr/>
        </p:nvSpPr>
        <p:spPr>
          <a:xfrm>
            <a:off x="3852069" y="2348850"/>
            <a:ext cx="1176337" cy="108015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852070" y="3933070"/>
            <a:ext cx="1152160" cy="1156665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431530" y="5324420"/>
            <a:ext cx="1152160" cy="115216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узел 1"/>
          <p:cNvSpPr/>
          <p:nvPr/>
        </p:nvSpPr>
        <p:spPr>
          <a:xfrm>
            <a:off x="2684726" y="5360426"/>
            <a:ext cx="1080150" cy="108015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70" y="5312332"/>
            <a:ext cx="11763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03" y="5333579"/>
            <a:ext cx="117633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40" y="5366919"/>
            <a:ext cx="117633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097" y="5366918"/>
            <a:ext cx="120173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2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Тренажеры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4" y="980660"/>
            <a:ext cx="4089295" cy="3587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86" y="4037554"/>
            <a:ext cx="2946246" cy="2631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4" y="4152488"/>
            <a:ext cx="5253655" cy="2716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60" y="1066313"/>
            <a:ext cx="3391018" cy="30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0" y="188549"/>
            <a:ext cx="6264870" cy="2079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10" y="2420860"/>
            <a:ext cx="6588280" cy="2120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0" y="4797190"/>
            <a:ext cx="6912959" cy="193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0" y="260560"/>
            <a:ext cx="2331819" cy="2132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00" y="272009"/>
            <a:ext cx="2327362" cy="2109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80" y="272009"/>
            <a:ext cx="2195585" cy="1944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0" y="2564880"/>
            <a:ext cx="2331819" cy="2125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00" y="2599072"/>
            <a:ext cx="2232310" cy="2056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80" y="2564880"/>
            <a:ext cx="2139012" cy="20107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00" y="4797190"/>
            <a:ext cx="2193282" cy="19536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4797190"/>
            <a:ext cx="2213664" cy="19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153</Words>
  <Application>Microsoft Office PowerPoint</Application>
  <PresentationFormat>Экран (4:3)</PresentationFormat>
  <Paragraphs>35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Игра, как средство развития познавательной активности детей</vt:lpstr>
      <vt:lpstr>Презентация PowerPoint</vt:lpstr>
      <vt:lpstr>Классификация игр</vt:lpstr>
      <vt:lpstr>Структура развивающей игры</vt:lpstr>
      <vt:lpstr>Презентация PowerPoint</vt:lpstr>
      <vt:lpstr>Презентация PowerPoint</vt:lpstr>
      <vt:lpstr>Тренажеры</vt:lpstr>
      <vt:lpstr>Презентация PowerPoint</vt:lpstr>
      <vt:lpstr>Презентация PowerPoint</vt:lpstr>
      <vt:lpstr>«Танграм»</vt:lpstr>
      <vt:lpstr> Воскобович. Волшебная восьмерка </vt:lpstr>
      <vt:lpstr>Прозрачный квадрат  </vt:lpstr>
      <vt:lpstr>Геоконт</vt:lpstr>
      <vt:lpstr>Презентация PowerPoint</vt:lpstr>
      <vt:lpstr>Презентация PowerPoint</vt:lpstr>
      <vt:lpstr>Кубики Никитина. «Сложи Узор».</vt:lpstr>
      <vt:lpstr>Палочки Кюизенера.</vt:lpstr>
      <vt:lpstr>Блоки Дьенеша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Игра, как средство развития познавательной активности детей</dc:title>
  <dc:creator>Aggro</dc:creator>
  <cp:lastModifiedBy>Aggro</cp:lastModifiedBy>
  <cp:revision>34</cp:revision>
  <dcterms:created xsi:type="dcterms:W3CDTF">2021-02-08T06:25:29Z</dcterms:created>
  <dcterms:modified xsi:type="dcterms:W3CDTF">2022-02-01T05:12:39Z</dcterms:modified>
</cp:coreProperties>
</file>