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40"/>
  </p:notesMasterIdLst>
  <p:sldIdLst>
    <p:sldId id="256" r:id="rId2"/>
    <p:sldId id="273" r:id="rId3"/>
    <p:sldId id="257" r:id="rId4"/>
    <p:sldId id="258" r:id="rId5"/>
    <p:sldId id="260" r:id="rId6"/>
    <p:sldId id="259" r:id="rId7"/>
    <p:sldId id="261" r:id="rId8"/>
    <p:sldId id="262" r:id="rId9"/>
    <p:sldId id="299" r:id="rId10"/>
    <p:sldId id="300" r:id="rId11"/>
    <p:sldId id="301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06" r:id="rId35"/>
    <p:sldId id="310" r:id="rId36"/>
    <p:sldId id="308" r:id="rId37"/>
    <p:sldId id="267" r:id="rId38"/>
    <p:sldId id="335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3333FF"/>
    <a:srgbClr val="6600CC"/>
    <a:srgbClr val="990033"/>
    <a:srgbClr val="CC0066"/>
    <a:srgbClr val="6600FF"/>
    <a:srgbClr val="008080"/>
    <a:srgbClr val="33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44" autoAdjust="0"/>
    <p:restoredTop sz="94670" autoAdjust="0"/>
  </p:normalViewPr>
  <p:slideViewPr>
    <p:cSldViewPr>
      <p:cViewPr>
        <p:scale>
          <a:sx n="86" d="100"/>
          <a:sy n="86" d="100"/>
        </p:scale>
        <p:origin x="-78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E86C5-4338-45F2-A917-B9559B2F10D5}" type="datetimeFigureOut">
              <a:rPr lang="ru-RU" smtClean="0"/>
              <a:pPr/>
              <a:t>31.08.2021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DF100-0D2F-4B1C-A469-092B350B84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F100-0D2F-4B1C-A469-092B350B841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9ECC0F-6AC6-4677-A4FA-A409294C0A5F}" type="datetimeFigureOut">
              <a:rPr lang="ru-RU" smtClean="0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2BC832-4642-4725-8655-BA6B641C17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92816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EEAA2-58D0-414F-8837-C9BD32255EE5}" type="datetimeFigureOut">
              <a:rPr lang="ru-RU" smtClean="0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5612F-FA9C-4385-BA97-E7FF30F601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64871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76F3B0-B4FB-4C10-B965-240E96EE7B1C}" type="datetimeFigureOut">
              <a:rPr lang="ru-RU" smtClean="0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1D4BB-86E7-42E1-870E-6E734BA48D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29164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C6FBB-2DA9-44CD-A173-0D3C295ADC01}" type="datetimeFigureOut">
              <a:rPr lang="ru-RU" smtClean="0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DAAEF-D2C3-4421-A542-68670797B2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430979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A3B23F-32C5-4A8D-B2FC-C34AA9525F28}" type="datetimeFigureOut">
              <a:rPr lang="ru-RU" smtClean="0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79412-EAFB-4C6F-9713-06937925EC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0011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FD24B6-6262-4A1B-B56A-83EB57B2962E}" type="datetimeFigureOut">
              <a:rPr lang="ru-RU" smtClean="0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565D59-F406-4FF4-BBDC-B7E1DCD1FA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92564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E4DDBB-8E6A-4FE3-B1C1-61550648B149}" type="datetimeFigureOut">
              <a:rPr lang="ru-RU" smtClean="0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6B7E1-983E-401A-9B0D-C08D6099EA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20361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072361-3D02-47BF-A6E9-7FAF1D8BA890}" type="datetimeFigureOut">
              <a:rPr lang="ru-RU" smtClean="0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4C284-E8A1-4043-AE65-85B5446622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7631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3EDD0E-4EC4-4703-B7E3-E0AC9AFB58B3}" type="datetimeFigureOut">
              <a:rPr lang="ru-RU" smtClean="0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565CAE-0976-4671-9A1C-6858BD2B62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19002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6F8476-3CB2-43E9-9FB0-EF8FF3771CF7}" type="datetimeFigureOut">
              <a:rPr lang="ru-RU" smtClean="0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9BA35-5EDB-48E4-86E0-A283F3A5D7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036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C60725-03AB-4FE8-9636-1EDDE87F56D6}" type="datetimeFigureOut">
              <a:rPr lang="ru-RU" smtClean="0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C2782-B8CB-43CB-BA47-3634F83D58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5637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4E61A1-F1A1-4C2A-9428-588B52FBC60D}" type="datetimeFigureOut">
              <a:rPr lang="ru-RU" smtClean="0"/>
              <a:pPr>
                <a:defRPr/>
              </a:pPr>
              <a:t>31.08.2021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FB0347-1A5E-4014-B3F8-A896B72595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036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&#1054;&#1058;&#1063;&#1045;&#1058;%20&#1086;%20&#1051;&#1054;&#1055;%20&#1050;&#1072;&#1090;&#1102;&#1096;&#1072;%2057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image" Target="../media/image9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74675" y="428625"/>
            <a:ext cx="8569325" cy="6969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>
                <a:solidFill>
                  <a:srgbClr val="0033CC"/>
                </a:solidFill>
              </a:rPr>
              <a:t>   </a:t>
            </a:r>
            <a:r>
              <a:rPr lang="ru-RU" sz="2000" b="1" dirty="0" smtClean="0">
                <a:solidFill>
                  <a:srgbClr val="0033CC"/>
                </a:solidFill>
              </a:rPr>
              <a:t>Муниципальное казенное  дошкольное образовательное учреждение</a:t>
            </a:r>
            <a:r>
              <a:rPr lang="ru-RU" sz="2400" dirty="0" smtClean="0">
                <a:solidFill>
                  <a:srgbClr val="0033CC"/>
                </a:solidFill>
              </a:rPr>
              <a:t/>
            </a:r>
            <a:br>
              <a:rPr lang="ru-RU" sz="2400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 «</a:t>
            </a:r>
            <a:r>
              <a:rPr lang="ru-RU" sz="2400" b="1" dirty="0" err="1" smtClean="0">
                <a:solidFill>
                  <a:srgbClr val="0033CC"/>
                </a:solidFill>
              </a:rPr>
              <a:t>Большемуртинский</a:t>
            </a:r>
            <a:r>
              <a:rPr lang="ru-RU" sz="2400" b="1" dirty="0" smtClean="0">
                <a:solidFill>
                  <a:srgbClr val="0033CC"/>
                </a:solidFill>
              </a:rPr>
              <a:t> детский сад № 2»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133600"/>
            <a:ext cx="8964613" cy="4319588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ПЕДСОВЕТ № 1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800" b="1" dirty="0" smtClean="0">
                <a:solidFill>
                  <a:srgbClr val="C00000"/>
                </a:solidFill>
              </a:rPr>
              <a:t>УСТАНОВОЧНЫЙ</a:t>
            </a:r>
            <a:endParaRPr lang="ru-RU" sz="4800" dirty="0" smtClean="0">
              <a:solidFill>
                <a:srgbClr val="C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008000"/>
              </a:solidFill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008000"/>
              </a:solidFill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8000"/>
                </a:solidFill>
              </a:rPr>
              <a:t>2021 г.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008000"/>
              </a:solidFill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008000"/>
              </a:solidFill>
            </a:endParaRPr>
          </a:p>
        </p:txBody>
      </p:sp>
      <p:pic>
        <p:nvPicPr>
          <p:cNvPr id="2052" name="Picture 13" descr="s78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365625"/>
            <a:ext cx="13620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s://i.pinimg.com/736x/fc/93/b2/fc93b22ed1a234b5205c928333486b3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556792"/>
            <a:ext cx="7010400" cy="4953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40861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23728" y="1340221"/>
            <a:ext cx="540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трансформируемости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(Обеспечение возможности изменения предметно-пространственной среды в зависимости от образовательной ситуации, в том числе от меняющихся интересов и возможностей детей);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581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23728" y="1583973"/>
            <a:ext cx="5400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полифункциональности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(Возможность разнообразного использования различных составляющих предметной среды, наличие в среде полифункциональных предметов);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581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23728" y="754165"/>
            <a:ext cx="54006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вариативности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(наличие различных пространств, а также материалов, игр, игрушек и оборудования, обеспечивающих свободный выбор детей. Это и периодическая сменяемость игрового материала, появление новых предметов, стимулирующих разнообразную детскую активность. Вариативность должна проявляться также и в разнообразии материалов, из которых изготовлены элементы среды. Это дерево, высококачественный пластик, резина, поролон, разные виды тканей, металл, качество и безопасность которых подтверждаются соответствующими сертификатами. Такое разнообразие исходных материалов обеспечивает, в том числе, и высокий уровень сенсорного развития детей);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581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23728" y="1142645"/>
            <a:ext cx="540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доступности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(Среда должна обеспечивать свободный доступ воспитанников, в том числе детей с ограниченными возможностями здоровья, к играм, игрушкам, материалам, пособиям, стимулирующим все основные виды детской активности. Для реализации данного принципа немаловажную роль играет количество игрушек и пособий: их должно хватать на каждого желающего. Ребенок не должен «стоять в очереди», чтобы поиграть или позаниматься);</a:t>
            </a:r>
            <a:r>
              <a:rPr lang="ru-RU" b="1" dirty="0" smtClean="0"/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581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23728" y="1306975"/>
            <a:ext cx="5400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(Соответствие всех элементов предметно-пространственной среды требованиям по обеспечению надежности и безопасности их использования).</a:t>
            </a:r>
          </a:p>
          <a:p>
            <a:pPr algn="just">
              <a:buFontTx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581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763688" y="692697"/>
            <a:ext cx="576064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ИГРА-ВИКТОРИНА</a:t>
            </a:r>
          </a:p>
          <a:p>
            <a:pPr lvl="1" algn="just"/>
            <a:endParaRPr lang="ru-RU" sz="4000" b="1" dirty="0" smtClean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1" algn="ctr"/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выбрать правильный ответ</a:t>
            </a:r>
          </a:p>
        </p:txBody>
      </p:sp>
    </p:spTree>
    <p:extLst>
      <p:ext uri="{BB962C8B-B14F-4D97-AF65-F5344CB8AC3E}">
        <p14:creationId xmlns="" xmlns:p14="http://schemas.microsoft.com/office/powerpoint/2010/main" val="2913373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1556792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В младшем дошкольном возрасте сюжетно-ролевая игра характеризуется: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фазой </a:t>
            </a:r>
            <a:r>
              <a:rPr lang="ru-RU" dirty="0" err="1" smtClean="0"/>
              <a:t>сюжетосложения</a:t>
            </a:r>
            <a:r>
              <a:rPr lang="ru-RU" dirty="0" smtClean="0"/>
              <a:t>: дети могут придумывать, комбинировать и развивать сюжет игры на основе личного опыта;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r>
              <a:rPr lang="ru-RU" dirty="0" smtClean="0"/>
              <a:t>предметными действиями (стучать ложкой, открывать крышки);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осуществлением игровых действий (покатить машину, покормить куклу).</a:t>
            </a:r>
          </a:p>
        </p:txBody>
      </p:sp>
    </p:spTree>
    <p:extLst>
      <p:ext uri="{BB962C8B-B14F-4D97-AF65-F5344CB8AC3E}">
        <p14:creationId xmlns="" xmlns:p14="http://schemas.microsoft.com/office/powerpoint/2010/main" val="2913373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1556792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осуществлением игровых действий (покатить машину, покормить куклу)</a:t>
            </a:r>
          </a:p>
        </p:txBody>
      </p:sp>
    </p:spTree>
    <p:extLst>
      <p:ext uri="{BB962C8B-B14F-4D97-AF65-F5344CB8AC3E}">
        <p14:creationId xmlns="" xmlns:p14="http://schemas.microsoft.com/office/powerpoint/2010/main" val="2913373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1556792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/>
          </a:p>
          <a:p>
            <a:pPr lvl="0"/>
            <a:endParaRPr lang="ru-RU" dirty="0" smtClean="0"/>
          </a:p>
          <a:p>
            <a:pPr lvl="0"/>
            <a:r>
              <a:rPr lang="ru-RU" b="1" dirty="0" smtClean="0"/>
              <a:t>Ведущая деятельность детей от 1 года до 7 лет:</a:t>
            </a:r>
            <a:endParaRPr lang="ru-RU" dirty="0" smtClean="0"/>
          </a:p>
          <a:p>
            <a:pPr lvl="0"/>
            <a:r>
              <a:rPr lang="ru-RU" dirty="0" smtClean="0"/>
              <a:t>сюжетно-ролевая игра;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личностное общение с взрослым;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учебная деятельность;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нет правильного ответа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13373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827088" y="333375"/>
            <a:ext cx="7772400" cy="1590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ДОРОГИЕ КОЛЛЕГИ!!!</a:t>
            </a:r>
            <a:b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ПОЗДРАВЛЯЕМ </a:t>
            </a:r>
            <a:b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НОВЫМ УЧЕБНЫМ ГОДОМ!!!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3076" name="Picture 3" descr="C:\Documents and Settings\Admin\Рабочий стол\x_4aff9b4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844824"/>
            <a:ext cx="6840538" cy="4627563"/>
          </a:xfr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1556792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нет правильного ответа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13373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1556792"/>
            <a:ext cx="61206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/>
          </a:p>
          <a:p>
            <a:pPr lvl="0"/>
            <a:endParaRPr lang="ru-RU" dirty="0" smtClean="0"/>
          </a:p>
          <a:p>
            <a:pPr lvl="0"/>
            <a:r>
              <a:rPr lang="ru-RU" b="1" dirty="0" smtClean="0"/>
              <a:t>Родитель просит посоветовать игру для развития произвольности (воли) ребенка. Выберите правильный вариант: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Совместная сюжетно-ролевая игра взрослого и ребенка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Индивидуальная сюжетно-ролевая игра (ребенок один с игрушками)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Совместная сюжетно-ролевая игра со сверстниками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Игра не влияет на развитие произвольности 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13373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1556792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Совместная сюжетно-ролевая игра со сверстниками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13373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1556792"/>
            <a:ext cx="61206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b="1" dirty="0" smtClean="0"/>
              <a:t>Назовите недостающее по ФГОС направление развития и образования детей:</a:t>
            </a:r>
          </a:p>
          <a:p>
            <a:pPr lvl="0"/>
            <a:endParaRPr lang="ru-RU" dirty="0" smtClean="0"/>
          </a:p>
          <a:p>
            <a:r>
              <a:rPr lang="ru-RU" dirty="0" smtClean="0"/>
              <a:t>а) социально-коммуникативное развитие;</a:t>
            </a:r>
          </a:p>
          <a:p>
            <a:endParaRPr lang="ru-RU" dirty="0" smtClean="0"/>
          </a:p>
          <a:p>
            <a:r>
              <a:rPr lang="ru-RU" dirty="0" smtClean="0"/>
              <a:t>б) речевое развитие;</a:t>
            </a:r>
          </a:p>
          <a:p>
            <a:endParaRPr lang="ru-RU" dirty="0" smtClean="0"/>
          </a:p>
          <a:p>
            <a:r>
              <a:rPr lang="ru-RU" dirty="0" smtClean="0"/>
              <a:t>в) художественно-эстетическое развитие;</a:t>
            </a:r>
          </a:p>
          <a:p>
            <a:endParaRPr lang="ru-RU" dirty="0" smtClean="0"/>
          </a:p>
          <a:p>
            <a:r>
              <a:rPr lang="ru-RU" dirty="0" smtClean="0"/>
              <a:t>г) физическое развитие.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13373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1556792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Познавательное развитие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13373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1556792"/>
            <a:ext cx="61206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b="1" dirty="0" smtClean="0"/>
              <a:t>На что нацелен Стандарт ДО?</a:t>
            </a:r>
          </a:p>
          <a:p>
            <a:pPr lvl="0"/>
            <a:endParaRPr lang="ru-RU" dirty="0" smtClean="0"/>
          </a:p>
          <a:p>
            <a:r>
              <a:rPr lang="ru-RU" dirty="0" smtClean="0"/>
              <a:t>а) формирование знаний, умений, навыков;</a:t>
            </a:r>
          </a:p>
          <a:p>
            <a:endParaRPr lang="ru-RU" dirty="0" smtClean="0"/>
          </a:p>
          <a:p>
            <a:r>
              <a:rPr lang="ru-RU" dirty="0" smtClean="0"/>
              <a:t>б) формирование интегративных качеств личности;</a:t>
            </a:r>
          </a:p>
          <a:p>
            <a:endParaRPr lang="ru-RU" dirty="0" smtClean="0"/>
          </a:p>
          <a:p>
            <a:r>
              <a:rPr lang="ru-RU" dirty="0" smtClean="0"/>
              <a:t>в) целевые ориентиры дошкольного образования;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13373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1556792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целевые ориентиры дошкольного образования;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13373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1556792"/>
            <a:ext cx="61206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0"/>
            <a:r>
              <a:rPr lang="ru-RU" b="1" dirty="0" smtClean="0"/>
              <a:t>Что такое целевые ориентиры дошкольного образования?</a:t>
            </a:r>
          </a:p>
          <a:p>
            <a:pPr lvl="0"/>
            <a:endParaRPr lang="ru-RU" dirty="0" smtClean="0"/>
          </a:p>
          <a:p>
            <a:r>
              <a:rPr lang="ru-RU" dirty="0" smtClean="0"/>
              <a:t>а) это социальные и психологические характеристики возможных достижений ребёнка на этапе завершения дошкольного образования</a:t>
            </a:r>
          </a:p>
          <a:p>
            <a:endParaRPr lang="ru-RU" dirty="0" smtClean="0"/>
          </a:p>
          <a:p>
            <a:r>
              <a:rPr lang="ru-RU" dirty="0" smtClean="0"/>
              <a:t>б) это знания и навыки, которыми должен овладеть воспитанник, такие как: навык письма, счета, чтения</a:t>
            </a:r>
          </a:p>
          <a:p>
            <a:endParaRPr lang="ru-RU" dirty="0" smtClean="0"/>
          </a:p>
          <a:p>
            <a:r>
              <a:rPr lang="ru-RU" dirty="0" smtClean="0"/>
              <a:t>в) это достижения педагога, оцениваемые в качестве грамот, призовых мест, побед в конкурсах</a:t>
            </a:r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13373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1556792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0"/>
            <a:endParaRPr lang="ru-RU" dirty="0" smtClean="0"/>
          </a:p>
          <a:p>
            <a:r>
              <a:rPr lang="ru-RU" i="1" dirty="0" smtClean="0"/>
              <a:t> </a:t>
            </a:r>
            <a:r>
              <a:rPr lang="ru-RU" dirty="0" smtClean="0"/>
              <a:t>это социальные и психологические характеристики возможных достижений ребёнка на этапе завершения дошкольного образования</a:t>
            </a:r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13373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1196752"/>
            <a:ext cx="612068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Исключите лишнее</a:t>
            </a:r>
            <a:endParaRPr lang="ru-RU" dirty="0" smtClean="0"/>
          </a:p>
          <a:p>
            <a:r>
              <a:rPr lang="ru-RU" b="1" dirty="0" smtClean="0"/>
              <a:t>Образовательная среда по ФГОС:</a:t>
            </a:r>
            <a:endParaRPr lang="ru-RU" dirty="0" smtClean="0"/>
          </a:p>
          <a:p>
            <a:pPr lvl="0"/>
            <a:r>
              <a:rPr lang="ru-RU" dirty="0" smtClean="0"/>
              <a:t> гарантирует охрану и укрепление физического и психического здоровья воспитанников;</a:t>
            </a:r>
          </a:p>
          <a:p>
            <a:pPr lvl="0"/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обеспечивает эмоциональное и морально-нравственное благополучие воспитанников;</a:t>
            </a:r>
          </a:p>
          <a:p>
            <a:pPr lvl="0"/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 способствует профессиональному развитию педагогических работников;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создаёт условия для развивающего вариативного дошкольного образования;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оценивается путем диагностики конкретных достижений воспитанников;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обеспечивает его открытость и мотивирующий характер.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13373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5-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331913" y="1036180"/>
            <a:ext cx="7215187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1600" b="1" u="sng" dirty="0">
              <a:solidFill>
                <a:srgbClr val="6600CC"/>
              </a:solidFill>
              <a:cs typeface="Times New Roman" pitchFamily="18" charset="0"/>
            </a:endParaRPr>
          </a:p>
          <a:p>
            <a:pPr eaLnBrk="0" hangingPunct="0"/>
            <a:r>
              <a:rPr lang="ru-RU" b="1" u="sng" dirty="0">
                <a:solidFill>
                  <a:srgbClr val="6600CC"/>
                </a:solidFill>
                <a:cs typeface="Times New Roman" pitchFamily="18" charset="0"/>
              </a:rPr>
              <a:t>Цель</a:t>
            </a:r>
            <a:r>
              <a:rPr lang="ru-RU" b="1" dirty="0">
                <a:solidFill>
                  <a:srgbClr val="6600CC"/>
                </a:solidFill>
                <a:cs typeface="Times New Roman" pitchFamily="18" charset="0"/>
              </a:rPr>
              <a:t>: </a:t>
            </a:r>
            <a:r>
              <a:rPr lang="ru-RU" dirty="0">
                <a:solidFill>
                  <a:srgbClr val="6600CC"/>
                </a:solidFill>
                <a:cs typeface="Times New Roman" pitchFamily="18" charset="0"/>
              </a:rPr>
              <a:t>Координация деятельности педагогического коллектива в новом </a:t>
            </a:r>
            <a:r>
              <a:rPr lang="ru-RU" dirty="0" smtClean="0">
                <a:solidFill>
                  <a:srgbClr val="6600CC"/>
                </a:solidFill>
                <a:cs typeface="Times New Roman" pitchFamily="18" charset="0"/>
              </a:rPr>
              <a:t>2021-2022 </a:t>
            </a:r>
            <a:r>
              <a:rPr lang="ru-RU" dirty="0">
                <a:solidFill>
                  <a:srgbClr val="6600CC"/>
                </a:solidFill>
                <a:cs typeface="Times New Roman" pitchFamily="18" charset="0"/>
              </a:rPr>
              <a:t>учебном году.</a:t>
            </a:r>
            <a:endParaRPr lang="ru-RU" dirty="0">
              <a:solidFill>
                <a:srgbClr val="6600CC"/>
              </a:solidFill>
            </a:endParaRPr>
          </a:p>
          <a:p>
            <a:pPr eaLnBrk="0" hangingPunct="0"/>
            <a:endParaRPr lang="ru-RU" dirty="0">
              <a:solidFill>
                <a:srgbClr val="6600CC"/>
              </a:solidFill>
            </a:endParaRPr>
          </a:p>
          <a:p>
            <a:pPr eaLnBrk="0" hangingPunct="0"/>
            <a:r>
              <a:rPr lang="ru-RU" b="1" u="sng" dirty="0">
                <a:solidFill>
                  <a:srgbClr val="6600CC"/>
                </a:solidFill>
                <a:cs typeface="Times New Roman" pitchFamily="18" charset="0"/>
              </a:rPr>
              <a:t>Задачи</a:t>
            </a:r>
            <a:r>
              <a:rPr lang="ru-RU" b="1" u="sng" dirty="0" smtClean="0">
                <a:solidFill>
                  <a:srgbClr val="6600CC"/>
                </a:solidFill>
                <a:cs typeface="Times New Roman" pitchFamily="18" charset="0"/>
              </a:rPr>
              <a:t>:</a:t>
            </a:r>
          </a:p>
          <a:p>
            <a:pPr eaLnBrk="0" hangingPunct="0"/>
            <a:r>
              <a:rPr lang="ru-RU" dirty="0" smtClean="0">
                <a:solidFill>
                  <a:srgbClr val="6600CC"/>
                </a:solidFill>
                <a:cs typeface="Times New Roman" pitchFamily="18" charset="0"/>
              </a:rPr>
              <a:t>1.Ознакомить педагогический коллектив с Резолюцией краевого Августовского педагогического совета.</a:t>
            </a:r>
          </a:p>
          <a:p>
            <a:pPr eaLnBrk="0" hangingPunct="0"/>
            <a:r>
              <a:rPr lang="ru-RU" dirty="0" smtClean="0">
                <a:solidFill>
                  <a:srgbClr val="6600CC"/>
                </a:solidFill>
              </a:rPr>
              <a:t>2.</a:t>
            </a:r>
            <a:r>
              <a:rPr lang="ru-RU" dirty="0" smtClean="0">
                <a:solidFill>
                  <a:srgbClr val="6600CC"/>
                </a:solidFill>
                <a:cs typeface="Times New Roman" pitchFamily="18" charset="0"/>
              </a:rPr>
              <a:t>Дать </a:t>
            </a:r>
            <a:r>
              <a:rPr lang="ru-RU" dirty="0">
                <a:solidFill>
                  <a:srgbClr val="6600CC"/>
                </a:solidFill>
                <a:cs typeface="Times New Roman" pitchFamily="18" charset="0"/>
              </a:rPr>
              <a:t>оценку летней оздоровительной работы</a:t>
            </a:r>
            <a:r>
              <a:rPr lang="ru-RU" dirty="0" smtClean="0">
                <a:solidFill>
                  <a:srgbClr val="6600CC"/>
                </a:solidFill>
                <a:cs typeface="Times New Roman" pitchFamily="18" charset="0"/>
              </a:rPr>
              <a:t>.</a:t>
            </a:r>
            <a:endParaRPr lang="ru-RU" dirty="0">
              <a:solidFill>
                <a:srgbClr val="6600CC"/>
              </a:solidFill>
              <a:cs typeface="Times New Roman" pitchFamily="18" charset="0"/>
            </a:endParaRPr>
          </a:p>
          <a:p>
            <a:pPr eaLnBrk="0" hangingPunct="0"/>
            <a:r>
              <a:rPr lang="ru-RU" dirty="0" smtClean="0">
                <a:solidFill>
                  <a:srgbClr val="6600CC"/>
                </a:solidFill>
                <a:cs typeface="Times New Roman" pitchFamily="18" charset="0"/>
              </a:rPr>
              <a:t>3. Утвердить план </a:t>
            </a:r>
            <a:r>
              <a:rPr lang="ru-RU" dirty="0">
                <a:solidFill>
                  <a:srgbClr val="6600CC"/>
                </a:solidFill>
                <a:cs typeface="Times New Roman" pitchFamily="18" charset="0"/>
              </a:rPr>
              <a:t>работы на </a:t>
            </a:r>
            <a:r>
              <a:rPr lang="ru-RU" dirty="0" smtClean="0">
                <a:solidFill>
                  <a:srgbClr val="6600CC"/>
                </a:solidFill>
                <a:cs typeface="Times New Roman" pitchFamily="18" charset="0"/>
              </a:rPr>
              <a:t>2021-2022 </a:t>
            </a:r>
            <a:r>
              <a:rPr lang="ru-RU" dirty="0">
                <a:solidFill>
                  <a:srgbClr val="6600CC"/>
                </a:solidFill>
                <a:cs typeface="Times New Roman" pitchFamily="18" charset="0"/>
              </a:rPr>
              <a:t>учебный год,  расписание   образовательной деятельности, график работы </a:t>
            </a:r>
            <a:r>
              <a:rPr lang="ru-RU" dirty="0" smtClean="0">
                <a:solidFill>
                  <a:srgbClr val="6600CC"/>
                </a:solidFill>
                <a:cs typeface="Times New Roman" pitchFamily="18" charset="0"/>
              </a:rPr>
              <a:t>педагогов.</a:t>
            </a:r>
            <a:endParaRPr lang="ru-RU" dirty="0">
              <a:solidFill>
                <a:srgbClr val="6600CC"/>
              </a:solidFill>
              <a:cs typeface="Times New Roman" pitchFamily="18" charset="0"/>
            </a:endParaRPr>
          </a:p>
          <a:p>
            <a:pPr eaLnBrk="0" hangingPunct="0"/>
            <a:r>
              <a:rPr lang="ru-RU" dirty="0" smtClean="0">
                <a:solidFill>
                  <a:srgbClr val="6600CC"/>
                </a:solidFill>
                <a:cs typeface="Times New Roman" pitchFamily="18" charset="0"/>
              </a:rPr>
              <a:t>4. Обсудить рабочую программу воспитательной работы ДОУ</a:t>
            </a:r>
            <a:endParaRPr lang="ru-RU" dirty="0">
              <a:solidFill>
                <a:srgbClr val="6600CC"/>
              </a:solidFill>
              <a:cs typeface="Times New Roman" pitchFamily="18" charset="0"/>
            </a:endParaRPr>
          </a:p>
          <a:p>
            <a:pPr eaLnBrk="0" hangingPunct="0"/>
            <a:r>
              <a:rPr lang="ru-RU" dirty="0" smtClean="0">
                <a:solidFill>
                  <a:srgbClr val="6600CC"/>
                </a:solidFill>
                <a:cs typeface="Times New Roman" pitchFamily="18" charset="0"/>
              </a:rPr>
              <a:t>5.Вдохновить </a:t>
            </a:r>
            <a:r>
              <a:rPr lang="ru-RU" dirty="0">
                <a:solidFill>
                  <a:srgbClr val="6600CC"/>
                </a:solidFill>
                <a:cs typeface="Times New Roman" pitchFamily="18" charset="0"/>
              </a:rPr>
              <a:t>педагогический коллектив на активную, творческую </a:t>
            </a:r>
            <a:r>
              <a:rPr lang="ru-RU" dirty="0" smtClean="0">
                <a:solidFill>
                  <a:srgbClr val="6600CC"/>
                </a:solidFill>
                <a:cs typeface="Times New Roman" pitchFamily="18" charset="0"/>
              </a:rPr>
              <a:t>работу.</a:t>
            </a:r>
            <a:endParaRPr lang="ru-RU" dirty="0">
              <a:solidFill>
                <a:srgbClr val="6600CC"/>
              </a:solidFill>
            </a:endParaRPr>
          </a:p>
          <a:p>
            <a:pPr eaLnBrk="0" hangingPunct="0"/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1196752"/>
            <a:ext cx="61206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оценивается путем диагностики конкретных достижений воспитанников;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13373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1196752"/>
            <a:ext cx="61206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r>
              <a:rPr lang="ru-RU" b="1" dirty="0" smtClean="0"/>
              <a:t>Согласно ФГОС ДО родитель: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становится активным участником образовательного процесса;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исключается из образовательного процесса;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нет правильного ответа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13373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1196752"/>
            <a:ext cx="6120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становится активным участником образовательного процесса;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13373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331640" y="1196752"/>
            <a:ext cx="61206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33CC"/>
                </a:solidFill>
              </a:rPr>
              <a:t>Обсуждение и утверждение рабочей программы воспитательной работы МКДОУ «</a:t>
            </a:r>
            <a:r>
              <a:rPr lang="ru-RU" sz="2000" b="1" i="1" dirty="0" err="1" smtClean="0">
                <a:solidFill>
                  <a:srgbClr val="0033CC"/>
                </a:solidFill>
              </a:rPr>
              <a:t>Большемуртинский</a:t>
            </a:r>
            <a:r>
              <a:rPr lang="ru-RU" sz="2000" b="1" i="1" dirty="0" smtClean="0">
                <a:solidFill>
                  <a:srgbClr val="0033CC"/>
                </a:solidFill>
              </a:rPr>
              <a:t> детский сад № 2»</a:t>
            </a:r>
            <a:endParaRPr lang="ru-RU" sz="2000" dirty="0" smtClean="0">
              <a:solidFill>
                <a:srgbClr val="0033CC"/>
              </a:solidFill>
            </a:endParaRP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9133734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5-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460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258888" y="3198813"/>
            <a:ext cx="6911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1546225" y="1444626"/>
            <a:ext cx="66246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Обсуждение и утверждение локальных актов</a:t>
            </a:r>
          </a:p>
        </p:txBody>
      </p:sp>
    </p:spTree>
    <p:extLst>
      <p:ext uri="{BB962C8B-B14F-4D97-AF65-F5344CB8AC3E}">
        <p14:creationId xmlns="" xmlns:p14="http://schemas.microsoft.com/office/powerpoint/2010/main" val="17959831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5-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0455" y="460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258888" y="3198813"/>
            <a:ext cx="6911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pic>
        <p:nvPicPr>
          <p:cNvPr id="2050" name="Picture 2" descr="https://img-fotki.yandex.ru/get/6612/59021748.ec/0_937e3_ca97c25f_XXL.jpg"/>
          <p:cNvPicPr>
            <a:picLocks noChangeAspect="1" noChangeArrowheads="1"/>
          </p:cNvPicPr>
          <p:nvPr/>
        </p:nvPicPr>
        <p:blipFill>
          <a:blip r:embed="rId3" cstate="print"/>
          <a:srcRect l="38487" r="9211" b="1316"/>
          <a:stretch>
            <a:fillRect/>
          </a:stretch>
        </p:blipFill>
        <p:spPr bwMode="auto">
          <a:xfrm>
            <a:off x="2331111" y="590798"/>
            <a:ext cx="4041089" cy="571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470692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5-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258888" y="3198813"/>
            <a:ext cx="6911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1546225" y="1444626"/>
            <a:ext cx="6624638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ПЕДСОВЕТА</a:t>
            </a:r>
          </a:p>
          <a:p>
            <a:pPr algn="ctr">
              <a:defRPr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/>
              <a:t>1.Принять задачи  Августовского педагогического совета </a:t>
            </a:r>
          </a:p>
          <a:p>
            <a:pPr lvl="0"/>
            <a:r>
              <a:rPr lang="ru-RU" dirty="0" smtClean="0"/>
              <a:t>2.Признать выполнение задач  летней оздоровительной работы удовлетворительной;</a:t>
            </a:r>
          </a:p>
          <a:p>
            <a:pPr lvl="0"/>
            <a:r>
              <a:rPr lang="ru-RU" dirty="0" smtClean="0"/>
              <a:t> 3.Утвердить план воспитательно-образовательной  работы на 2021-22 учебный год;</a:t>
            </a:r>
          </a:p>
          <a:p>
            <a:pPr lvl="0"/>
            <a:r>
              <a:rPr lang="ru-RU" dirty="0" smtClean="0"/>
              <a:t> </a:t>
            </a:r>
            <a:r>
              <a:rPr lang="ru-RU" dirty="0" smtClean="0"/>
              <a:t>4.Принять </a:t>
            </a:r>
            <a:r>
              <a:rPr lang="ru-RU" dirty="0" smtClean="0"/>
              <a:t>и утвердить рабочую программу воспитательной работы МКДОУ «</a:t>
            </a:r>
            <a:r>
              <a:rPr lang="ru-RU" dirty="0" err="1" smtClean="0"/>
              <a:t>Большемуртинский</a:t>
            </a:r>
            <a:r>
              <a:rPr lang="ru-RU" dirty="0" smtClean="0"/>
              <a:t> детский сад № 2»</a:t>
            </a:r>
          </a:p>
          <a:p>
            <a:pPr algn="ctr">
              <a:defRPr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  <a:defRPr/>
            </a:pPr>
            <a:endParaRPr lang="ru-RU" sz="2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2906107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Picture 4" descr="5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971550" y="908050"/>
            <a:ext cx="72009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 i="1">
                <a:solidFill>
                  <a:srgbClr val="0033CC"/>
                </a:solidFill>
              </a:rPr>
              <a:t>СПАСИБО </a:t>
            </a:r>
          </a:p>
          <a:p>
            <a:pPr algn="ctr"/>
            <a:r>
              <a:rPr lang="ru-RU" sz="4400" b="1" i="1">
                <a:solidFill>
                  <a:srgbClr val="0033CC"/>
                </a:solidFill>
              </a:rPr>
              <a:t>ЗА ВНИМАНИЕ! </a:t>
            </a:r>
            <a:r>
              <a:rPr lang="ru-RU" sz="4400" b="1" i="1">
                <a:solidFill>
                  <a:srgbClr val="FF3300"/>
                </a:solidFill>
              </a:rPr>
              <a:t>Поздравляем</a:t>
            </a:r>
          </a:p>
          <a:p>
            <a:pPr algn="ctr"/>
            <a:r>
              <a:rPr lang="ru-RU" sz="4400" b="1" i="1">
                <a:solidFill>
                  <a:srgbClr val="FF3300"/>
                </a:solidFill>
              </a:rPr>
              <a:t> с началом </a:t>
            </a:r>
          </a:p>
          <a:p>
            <a:pPr algn="ctr"/>
            <a:r>
              <a:rPr lang="ru-RU" sz="4400" b="1" i="1">
                <a:solidFill>
                  <a:srgbClr val="FF3300"/>
                </a:solidFill>
              </a:rPr>
              <a:t>учебного года!!!</a:t>
            </a:r>
          </a:p>
          <a:p>
            <a:pPr algn="ctr"/>
            <a:r>
              <a:rPr lang="ru-RU" sz="4400" b="1" i="1">
                <a:solidFill>
                  <a:srgbClr val="990033"/>
                </a:solidFill>
              </a:rPr>
              <a:t>Всем </a:t>
            </a:r>
          </a:p>
          <a:p>
            <a:pPr algn="ctr"/>
            <a:r>
              <a:rPr lang="ru-RU" sz="4400" b="1" i="1">
                <a:solidFill>
                  <a:srgbClr val="990033"/>
                </a:solidFill>
              </a:rPr>
              <a:t>творческих успехов!!!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0825" y="3486150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800" b="1" i="1">
              <a:solidFill>
                <a:srgbClr val="CC3300"/>
              </a:solidFill>
            </a:endParaRPr>
          </a:p>
        </p:txBody>
      </p:sp>
      <p:pic>
        <p:nvPicPr>
          <p:cNvPr id="18439" name="Picture 9" descr="D:\картинки\1855433-35ab5309968729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450" y="4508500"/>
            <a:ext cx="211455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5-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460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258888" y="3198813"/>
            <a:ext cx="6911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pic>
        <p:nvPicPr>
          <p:cNvPr id="49154" name="Picture 2" descr="https://fsd.multiurok.ru/html/2017/05/21/s_5921a98e39417/img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2"/>
            <a:ext cx="6096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38828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5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4900"/>
            <a:ext cx="278606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4" cstate="print"/>
          <a:srcRect r="16925"/>
          <a:stretch>
            <a:fillRect/>
          </a:stretch>
        </p:blipFill>
        <p:spPr bwMode="auto">
          <a:xfrm>
            <a:off x="7885113" y="0"/>
            <a:ext cx="12588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1212319"/>
              </p:ext>
            </p:extLst>
          </p:nvPr>
        </p:nvGraphicFramePr>
        <p:xfrm>
          <a:off x="2555875" y="1268413"/>
          <a:ext cx="6301208" cy="7521808"/>
        </p:xfrm>
        <a:graphic>
          <a:graphicData uri="http://schemas.openxmlformats.org/drawingml/2006/table">
            <a:tbl>
              <a:tblPr/>
              <a:tblGrid>
                <a:gridCol w="6301208"/>
              </a:tblGrid>
              <a:tr h="12729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Вводная часть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Организационный момент. Вступительное слово заведующего, старшего воспитателя (поздравление с новым учебным годом,  сообщение целей и задач педсовета, сообщение повестки дня)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Основная часть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Ознакомить педагогический коллектив с Резолюцией краевого Августовского педагогического совета.</a:t>
                      </a:r>
                    </a:p>
                  </a:txBody>
                  <a:tcPr marL="62125" marR="621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90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летней оздоровительной работы ДОУ.  (старший воспитатель С.В.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Утенина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62125" marR="621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 на новый учебный год и план работы на 2021 – 2022 учебный год. (Старший воспитатель С.В.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Утенина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Аттестация кадров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Курсы повышения квалификации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Деловая игра «Затерянный остров»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Обсуждение и утверждение рабочей программы воспитательной работы ДОУ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Обсуждение и утверждение локальных актов.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Разное</a:t>
                      </a:r>
                    </a:p>
                  </a:txBody>
                  <a:tcPr marL="62125" marR="621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17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Заключительная часть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Выработка решения педсовета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Заключительное слово</a:t>
                      </a:r>
                    </a:p>
                  </a:txBody>
                  <a:tcPr marL="62125" marR="621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2125" marR="621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708275" y="1420813"/>
          <a:ext cx="6301208" cy="269024"/>
        </p:xfrm>
        <a:graphic>
          <a:graphicData uri="http://schemas.openxmlformats.org/drawingml/2006/table">
            <a:tbl>
              <a:tblPr/>
              <a:tblGrid>
                <a:gridCol w="6301208"/>
              </a:tblGrid>
              <a:tr h="269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</a:t>
                      </a:r>
                    </a:p>
                  </a:txBody>
                  <a:tcPr marL="62125" marR="6212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5-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460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1258888" y="3198813"/>
            <a:ext cx="6911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>
              <a:solidFill>
                <a:srgbClr val="FF6600"/>
              </a:solidFill>
            </a:endParaRPr>
          </a:p>
        </p:txBody>
      </p:sp>
      <p:pic>
        <p:nvPicPr>
          <p:cNvPr id="7172" name="Picture 9" descr="Socialr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198813"/>
            <a:ext cx="3528392" cy="284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Прямоугольник 7"/>
          <p:cNvSpPr>
            <a:spLocks noChangeArrowheads="1"/>
          </p:cNvSpPr>
          <p:nvPr/>
        </p:nvSpPr>
        <p:spPr bwMode="auto">
          <a:xfrm>
            <a:off x="1546225" y="1444626"/>
            <a:ext cx="66246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pres?slideindex=1&amp;slidetitle="/>
              </a:rPr>
              <a:t>Анализ летней оздоровительной работы ДОУ  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8529513"/>
              </p:ext>
            </p:extLst>
          </p:nvPr>
        </p:nvGraphicFramePr>
        <p:xfrm>
          <a:off x="3492500" y="1989138"/>
          <a:ext cx="5256584" cy="3672408"/>
        </p:xfrm>
        <a:graphic>
          <a:graphicData uri="http://schemas.openxmlformats.org/drawingml/2006/table">
            <a:tbl>
              <a:tblPr/>
              <a:tblGrid>
                <a:gridCol w="5256584"/>
              </a:tblGrid>
              <a:tr h="36724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199" name="Рисунок 7" descr="Конспект установочного педсовета в ДОУ"/>
          <p:cNvPicPr>
            <a:picLocks noChangeAspect="1" noChangeArrowheads="1"/>
          </p:cNvPicPr>
          <p:nvPr/>
        </p:nvPicPr>
        <p:blipFill>
          <a:blip r:embed="rId3" cstate="print"/>
          <a:srcRect l="6119" t="5122" r="5952" b="5533"/>
          <a:stretch>
            <a:fillRect/>
          </a:stretch>
        </p:blipFill>
        <p:spPr bwMode="auto">
          <a:xfrm>
            <a:off x="755650" y="3644900"/>
            <a:ext cx="26638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8175" y="115888"/>
            <a:ext cx="6911975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Годовой план </a:t>
            </a:r>
            <a:endParaRPr lang="ru-RU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работы МКОДУ </a:t>
            </a:r>
            <a:r>
              <a:rPr lang="ru-RU" sz="4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Большемуртинский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детский сад № 2»</a:t>
            </a:r>
            <a:endParaRPr lang="ru-RU" sz="4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учебный год</a:t>
            </a:r>
          </a:p>
          <a:p>
            <a:pPr>
              <a:defRPr/>
            </a:pPr>
            <a:endParaRPr lang="ru-RU" sz="4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5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50825" y="3090863"/>
            <a:ext cx="8893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4400" b="1" i="1">
              <a:solidFill>
                <a:srgbClr val="FF3300"/>
              </a:solidFill>
            </a:endParaRPr>
          </a:p>
        </p:txBody>
      </p:sp>
      <p:pic>
        <p:nvPicPr>
          <p:cNvPr id="9222" name="Picture 7" descr="4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57788"/>
            <a:ext cx="1624013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4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0"/>
            <a:ext cx="16922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Прямоугольник 8"/>
          <p:cNvSpPr>
            <a:spLocks noChangeArrowheads="1"/>
          </p:cNvSpPr>
          <p:nvPr/>
        </p:nvSpPr>
        <p:spPr bwMode="auto">
          <a:xfrm>
            <a:off x="1403648" y="620688"/>
            <a:ext cx="7273925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dirty="0" smtClean="0"/>
          </a:p>
          <a:p>
            <a:pPr algn="ctr">
              <a:defRPr/>
            </a:pPr>
            <a:r>
              <a:rPr lang="ru-RU" dirty="0" smtClean="0"/>
              <a:t> </a:t>
            </a:r>
            <a:r>
              <a:rPr lang="ru-RU" sz="2400" b="1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годового плана </a:t>
            </a:r>
          </a:p>
          <a:p>
            <a:pPr algn="ctr">
              <a:defRPr/>
            </a:pPr>
            <a:r>
              <a:rPr lang="ru-RU" sz="2400" b="1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u="sng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ru-RU" sz="2400" b="1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2400" b="1" u="sng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sz="2400" b="1" u="sng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год.</a:t>
            </a:r>
          </a:p>
          <a:p>
            <a:pPr algn="just">
              <a:defRPr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defRPr/>
            </a:pPr>
            <a:endParaRPr lang="ru-RU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Формировать у воспитанников осознанное отношение к своему здоровью как ведущей ценности и мотивации к здоровому образу жизни, используя инновационные подходы к организации физкультурно-оздоровительной работы с детьми в условиях реализации ФГОС ДО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Повысить качество образования, путем внедрения новых подходов и использование ИКТ технологий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Совершенствовать работу по социально-коммуникативному развитию воспитанников через:</a:t>
            </a:r>
          </a:p>
          <a:p>
            <a:pPr algn="just">
              <a:defRPr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создание РППС ДОО;</a:t>
            </a:r>
          </a:p>
          <a:p>
            <a:pPr algn="just">
              <a:defRPr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проектную деятельность, цикл познавательных занятий, проблемные ситуации; </a:t>
            </a:r>
          </a:p>
          <a:p>
            <a:pPr algn="just">
              <a:defRPr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создание условий в ДОУ, направленных на развитие, социализацию и индивидуализацию детей, том числе детей с ОВЗ;</a:t>
            </a:r>
          </a:p>
          <a:p>
            <a:pPr algn="just">
              <a:defRPr/>
            </a:pPr>
            <a:r>
              <a:rPr lang="ru-RU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Внедрение новых форм сотрудничества  с родителями  в развитии социальных навыков детей дошкольного возраста.</a:t>
            </a:r>
            <a:endParaRPr lang="ru-RU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endParaRPr lang="ru-RU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85750" y="572264"/>
            <a:ext cx="8459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ru-RU" sz="2000" b="1" dirty="0" smtClean="0">
                <a:solidFill>
                  <a:srgbClr val="6600FF"/>
                </a:solidFill>
              </a:rPr>
              <a:t>План работы с детьми</a:t>
            </a:r>
            <a:endParaRPr lang="ru-RU" sz="2000" b="1" dirty="0">
              <a:solidFill>
                <a:srgbClr val="6600FF"/>
              </a:solidFill>
            </a:endParaRPr>
          </a:p>
        </p:txBody>
      </p:sp>
      <p:pic>
        <p:nvPicPr>
          <p:cNvPr id="10246" name="Picture 7" descr="4c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5000625"/>
            <a:ext cx="18351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07704" y="980728"/>
          <a:ext cx="5976664" cy="5874859"/>
        </p:xfrm>
        <a:graphic>
          <a:graphicData uri="http://schemas.openxmlformats.org/drawingml/2006/table">
            <a:tbl>
              <a:tblPr/>
              <a:tblGrid>
                <a:gridCol w="5976664"/>
              </a:tblGrid>
              <a:tr h="5874859">
                <a:tc>
                  <a:txBody>
                    <a:bodyPr/>
                    <a:lstStyle/>
                    <a:p>
                      <a:pPr marL="286385" marR="169545" indent="-114935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Организация</a:t>
                      </a:r>
                      <a:r>
                        <a:rPr lang="ru-RU" sz="1100" b="1" u="sng" spc="-3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1100" b="1" u="sng" spc="-15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проведение</a:t>
                      </a:r>
                      <a:r>
                        <a:rPr lang="ru-RU" sz="1100" b="1" u="sng" spc="-1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физкультурных</a:t>
                      </a:r>
                      <a:r>
                        <a:rPr lang="ru-RU" sz="1100" b="1" u="sng" spc="-4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1100" b="1" u="sng" spc="-285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музыкальных</a:t>
                      </a:r>
                      <a:r>
                        <a:rPr lang="ru-RU" sz="1100" b="1" u="sng" spc="-3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праздников</a:t>
                      </a:r>
                      <a:r>
                        <a:rPr lang="ru-RU" sz="1100" b="1" u="sng" spc="-2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1100" b="1" u="sng" spc="2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u="sng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развлечений:</a:t>
                      </a:r>
                      <a:endParaRPr lang="ru-RU" sz="11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263525" marR="457835">
                        <a:lnSpc>
                          <a:spcPct val="98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1.Сп</a:t>
                      </a:r>
                      <a:r>
                        <a:rPr lang="en-US" sz="1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o</a:t>
                      </a:r>
                      <a:r>
                        <a:rPr lang="ru-RU" sz="1100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ртивно</a:t>
                      </a: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– физкультурные праздники,</a:t>
                      </a:r>
                      <a:r>
                        <a:rPr lang="ru-RU" sz="1100" spc="-29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досуги,</a:t>
                      </a:r>
                      <a:r>
                        <a:rPr lang="ru-RU" sz="1100" spc="-1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развлечения:</a:t>
                      </a:r>
                    </a:p>
                    <a:p>
                      <a:pPr marL="525145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«Осенние</a:t>
                      </a:r>
                      <a:r>
                        <a:rPr lang="ru-RU" sz="11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старты»;</a:t>
                      </a:r>
                    </a:p>
                    <a:p>
                      <a:pPr>
                        <a:spcBef>
                          <a:spcPts val="380"/>
                        </a:spcBef>
                        <a:spcAft>
                          <a:spcPts val="0"/>
                        </a:spcAft>
                        <a:tabLst>
                          <a:tab pos="61468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             «Зимние</a:t>
                      </a:r>
                      <a:r>
                        <a:rPr lang="ru-RU" sz="11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забавы»;</a:t>
                      </a:r>
                    </a:p>
                    <a:p>
                      <a:pPr marL="525145"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61468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«Веселые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старты»;</a:t>
                      </a:r>
                    </a:p>
                    <a:p>
                      <a:pPr marL="539750">
                        <a:lnSpc>
                          <a:spcPts val="1335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tabLst>
                          <a:tab pos="61468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«Папа,</a:t>
                      </a:r>
                      <a:r>
                        <a:rPr lang="ru-RU" sz="11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мама</a:t>
                      </a:r>
                      <a:r>
                        <a:rPr lang="ru-RU" sz="1100" spc="-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11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я</a:t>
                      </a:r>
                      <a:r>
                        <a:rPr lang="ru-RU" sz="11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спортивная</a:t>
                      </a:r>
                      <a:r>
                        <a:rPr lang="ru-RU" sz="1100" spc="-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семья»;</a:t>
                      </a:r>
                    </a:p>
                    <a:p>
                      <a:pPr>
                        <a:spcBef>
                          <a:spcPts val="315"/>
                        </a:spcBef>
                        <a:spcAft>
                          <a:spcPts val="0"/>
                        </a:spcAft>
                        <a:tabLst>
                          <a:tab pos="61468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              </a:t>
                      </a: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</a:rPr>
                        <a:t>Здравствуй</a:t>
                      </a:r>
                      <a:r>
                        <a:rPr lang="en-US" sz="1100" spc="-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</a:rPr>
                        <a:t>лето</a:t>
                      </a: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»;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525145">
                        <a:spcBef>
                          <a:spcPts val="380"/>
                        </a:spcBef>
                        <a:spcAft>
                          <a:spcPts val="0"/>
                        </a:spcAft>
                        <a:tabLst>
                          <a:tab pos="61468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</a:rPr>
                        <a:t>Праздник</a:t>
                      </a:r>
                      <a:r>
                        <a:rPr lang="en-US" sz="11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</a:rPr>
                        <a:t>мяча</a:t>
                      </a:r>
                      <a:r>
                        <a:rPr lang="en-US" sz="1100" dirty="0">
                          <a:latin typeface="Times New Roman"/>
                          <a:ea typeface="Times New Roman"/>
                        </a:rPr>
                        <a:t>».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263525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ru-RU" sz="1100" b="1" spc="-15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Дни</a:t>
                      </a:r>
                      <a:r>
                        <a:rPr lang="ru-RU" sz="1100" b="1" spc="-5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здоровья</a:t>
                      </a:r>
                      <a:endParaRPr lang="ru-RU" sz="11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52425">
                        <a:spcBef>
                          <a:spcPts val="340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«Дружим</a:t>
                      </a:r>
                      <a:r>
                        <a:rPr lang="ru-RU" sz="1100" spc="-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1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физкультурой»;</a:t>
                      </a:r>
                    </a:p>
                    <a:p>
                      <a:pPr marL="352425">
                        <a:spcBef>
                          <a:spcPts val="380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Всемирный</a:t>
                      </a:r>
                      <a:r>
                        <a:rPr lang="ru-RU" sz="11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день</a:t>
                      </a:r>
                      <a:r>
                        <a:rPr lang="ru-RU" sz="11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здоровья</a:t>
                      </a:r>
                    </a:p>
                    <a:p>
                      <a:pPr marL="263525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3.</a:t>
                      </a:r>
                      <a:r>
                        <a:rPr lang="ru-RU" sz="1100" b="1" spc="-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Музыкальные</a:t>
                      </a:r>
                      <a:r>
                        <a:rPr lang="ru-RU" sz="1100" b="1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dirty="0">
                          <a:latin typeface="Times New Roman"/>
                          <a:ea typeface="Times New Roman"/>
                        </a:rPr>
                        <a:t>праздники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263525">
                        <a:spcBef>
                          <a:spcPts val="360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«Осень</a:t>
                      </a:r>
                      <a:r>
                        <a:rPr lang="ru-RU" sz="11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1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гости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нам</a:t>
                      </a:r>
                      <a:r>
                        <a:rPr lang="ru-RU" sz="1100" spc="-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пришла»;</a:t>
                      </a:r>
                    </a:p>
                    <a:p>
                      <a:pPr>
                        <a:spcBef>
                          <a:spcPts val="365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       «Новый</a:t>
                      </a:r>
                      <a:r>
                        <a:rPr lang="ru-RU" sz="11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год»;</a:t>
                      </a:r>
                    </a:p>
                    <a:p>
                      <a:pPr marL="263525">
                        <a:spcBef>
                          <a:spcPts val="380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«Мамин</a:t>
                      </a:r>
                      <a:r>
                        <a:rPr lang="ru-RU" sz="1100" spc="-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праздник»;</a:t>
                      </a:r>
                    </a:p>
                    <a:p>
                      <a:pPr marL="263525">
                        <a:spcBef>
                          <a:spcPts val="380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«Весна</a:t>
                      </a:r>
                      <a:r>
                        <a:rPr lang="ru-RU" sz="1100" spc="-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11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красна»;</a:t>
                      </a:r>
                    </a:p>
                    <a:p>
                      <a:pPr marL="263525">
                        <a:spcBef>
                          <a:spcPts val="380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«Выпуск</a:t>
                      </a:r>
                      <a:r>
                        <a:rPr lang="ru-RU" sz="1100" spc="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1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школу»</a:t>
                      </a:r>
                    </a:p>
                    <a:p>
                      <a:pPr marL="263525" marR="578485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ru-RU" sz="1100" b="1" spc="-25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Музыкальные</a:t>
                      </a:r>
                      <a:r>
                        <a:rPr lang="ru-RU" sz="1100" b="1" spc="-15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досуги,</a:t>
                      </a:r>
                      <a:r>
                        <a:rPr lang="ru-RU" sz="1100" b="1" spc="-25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развлечения,</a:t>
                      </a:r>
                      <a:r>
                        <a:rPr lang="ru-RU" sz="1100" b="1" spc="-285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конкурсы</a:t>
                      </a:r>
                      <a:endParaRPr lang="ru-RU" sz="11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263525">
                        <a:spcBef>
                          <a:spcPts val="365"/>
                        </a:spcBef>
                        <a:spcAft>
                          <a:spcPts val="0"/>
                        </a:spcAft>
                        <a:tabLst>
                          <a:tab pos="3556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«День</a:t>
                      </a:r>
                      <a:r>
                        <a:rPr lang="ru-RU" sz="11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знаний»;</a:t>
                      </a:r>
                    </a:p>
                    <a:p>
                      <a:pPr marL="263525">
                        <a:spcBef>
                          <a:spcPts val="375"/>
                        </a:spcBef>
                        <a:spcAft>
                          <a:spcPts val="0"/>
                        </a:spcAft>
                        <a:tabLst>
                          <a:tab pos="35560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«День</a:t>
                      </a:r>
                      <a:r>
                        <a:rPr lang="ru-RU" sz="11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пожилого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человека»-</a:t>
                      </a:r>
                      <a:r>
                        <a:rPr lang="ru-RU" sz="1100" spc="-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старшая</a:t>
                      </a:r>
                      <a:r>
                        <a:rPr lang="ru-RU" sz="1100" spc="-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группа;</a:t>
                      </a:r>
                    </a:p>
                    <a:p>
                      <a:pPr marL="174625" marR="440055">
                        <a:lnSpc>
                          <a:spcPct val="98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   «Я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люблю</a:t>
                      </a:r>
                      <a:r>
                        <a:rPr lang="ru-RU" sz="1100" spc="-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тебя</a:t>
                      </a:r>
                      <a:r>
                        <a:rPr lang="ru-RU" sz="1100" spc="-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Россия!</a:t>
                      </a:r>
                      <a:r>
                        <a:rPr lang="ru-RU" sz="11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–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конкурс</a:t>
                      </a:r>
                      <a:r>
                        <a:rPr lang="ru-RU" sz="1100" spc="-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чтецов</a:t>
                      </a:r>
                      <a:r>
                        <a:rPr lang="ru-RU" sz="1100" spc="-28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(средняя и</a:t>
                      </a:r>
                      <a:r>
                        <a:rPr lang="ru-RU" sz="1100" spc="-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старшая</a:t>
                      </a:r>
                      <a:r>
                        <a:rPr lang="ru-RU" sz="1100" spc="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группы);</a:t>
                      </a:r>
                    </a:p>
                    <a:p>
                      <a:pPr marL="263525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«И</a:t>
                      </a:r>
                      <a:r>
                        <a:rPr lang="ru-RU" sz="1100" spc="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у</a:t>
                      </a:r>
                      <a:r>
                        <a:rPr lang="ru-RU" sz="11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села</a:t>
                      </a:r>
                      <a:r>
                        <a:rPr lang="ru-RU" sz="1100" spc="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есть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день</a:t>
                      </a:r>
                      <a:r>
                        <a:rPr lang="ru-RU" sz="1100" spc="-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рождения»</a:t>
                      </a:r>
                    </a:p>
                    <a:p>
                      <a:pPr marL="174625">
                        <a:spcBef>
                          <a:spcPts val="380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Проводы</a:t>
                      </a:r>
                      <a:r>
                        <a:rPr lang="ru-RU" sz="11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зимы.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Масленница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;</a:t>
                      </a:r>
                    </a:p>
                    <a:p>
                      <a:pPr marL="174625">
                        <a:spcBef>
                          <a:spcPts val="380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</a:rPr>
                        <a:t>Книжкина</a:t>
                      </a:r>
                      <a:r>
                        <a:rPr lang="ru-RU" sz="1100" spc="-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неделя»;</a:t>
                      </a:r>
                    </a:p>
                    <a:p>
                      <a:pPr marL="174625"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«День</a:t>
                      </a:r>
                      <a:r>
                        <a:rPr lang="ru-RU" sz="11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смеха»;</a:t>
                      </a:r>
                    </a:p>
                    <a:p>
                      <a:pPr marL="174625">
                        <a:spcBef>
                          <a:spcPts val="360"/>
                        </a:spcBef>
                        <a:spcAft>
                          <a:spcPts val="0"/>
                        </a:spcAft>
                        <a:tabLst>
                          <a:tab pos="353060" algn="l"/>
                        </a:tabLs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«9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Мая</a:t>
                      </a:r>
                      <a:r>
                        <a:rPr lang="ru-RU" sz="1100" spc="-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–</a:t>
                      </a:r>
                      <a:r>
                        <a:rPr lang="ru-RU" sz="11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День</a:t>
                      </a:r>
                      <a:r>
                        <a:rPr lang="ru-RU" sz="1100" spc="-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Победы»;</a:t>
                      </a:r>
                    </a:p>
                    <a:p>
                      <a:pPr marL="263525">
                        <a:lnSpc>
                          <a:spcPts val="1315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</a:rPr>
                        <a:t>5.</a:t>
                      </a:r>
                      <a:r>
                        <a:rPr lang="en-US" sz="1100" b="1" spc="-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</a:rPr>
                        <a:t>Неделя</a:t>
                      </a:r>
                      <a:r>
                        <a:rPr lang="en-US" sz="11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</a:rPr>
                        <a:t>безопасности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133600"/>
            <a:ext cx="7200900" cy="1139825"/>
          </a:xfrm>
        </p:spPr>
        <p:txBody>
          <a:bodyPr/>
          <a:lstStyle/>
          <a:p>
            <a:pPr eaLnBrk="1" hangingPunct="1"/>
            <a:r>
              <a:rPr lang="ru-RU" dirty="0" smtClean="0"/>
              <a:t>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5-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2075" y="0"/>
            <a:ext cx="1431925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2458570"/>
              </p:ext>
            </p:extLst>
          </p:nvPr>
        </p:nvGraphicFramePr>
        <p:xfrm>
          <a:off x="1979712" y="260648"/>
          <a:ext cx="5688632" cy="1368152"/>
        </p:xfrm>
        <a:graphic>
          <a:graphicData uri="http://schemas.openxmlformats.org/drawingml/2006/table">
            <a:tbl>
              <a:tblPr/>
              <a:tblGrid>
                <a:gridCol w="5688632"/>
              </a:tblGrid>
              <a:tr h="1368152">
                <a:tc>
                  <a:txBody>
                    <a:bodyPr/>
                    <a:lstStyle/>
                    <a:p>
                      <a:pPr marL="742950" marR="0" lvl="1" indent="-28575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3200" b="1" i="0" kern="1200" dirty="0" smtClean="0">
                          <a:solidFill>
                            <a:srgbClr val="0033CC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Деловая игра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3200" b="1" i="0" kern="1200" dirty="0" smtClean="0">
                          <a:solidFill>
                            <a:srgbClr val="0033CC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«Затерянный остров»</a:t>
                      </a:r>
                      <a:endParaRPr lang="ru-RU" sz="3200" i="0" dirty="0" smtClean="0">
                        <a:solidFill>
                          <a:srgbClr val="0033CC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90" name="Picture 2" descr="https://www.anypics.ru/download.php?file=201210/1440x900/anypics.ru-22614.jpg"/>
          <p:cNvPicPr>
            <a:picLocks noChangeAspect="1" noChangeArrowheads="1"/>
          </p:cNvPicPr>
          <p:nvPr/>
        </p:nvPicPr>
        <p:blipFill>
          <a:blip r:embed="rId4" cstate="print"/>
          <a:srcRect r="25835"/>
          <a:stretch>
            <a:fillRect/>
          </a:stretch>
        </p:blipFill>
        <p:spPr bwMode="auto">
          <a:xfrm>
            <a:off x="1691680" y="1518001"/>
            <a:ext cx="6336704" cy="5339999"/>
          </a:xfrm>
          <a:prstGeom prst="rect">
            <a:avLst/>
          </a:prstGeom>
          <a:noFill/>
        </p:spPr>
      </p:pic>
      <p:pic>
        <p:nvPicPr>
          <p:cNvPr id="10" name="mce-1376" descr="http://bmsad2.ru/attachments/Image/IMG_0005.JPG?template=generic"/>
          <p:cNvPicPr/>
          <p:nvPr/>
        </p:nvPicPr>
        <p:blipFill>
          <a:blip r:embed="rId5" cstate="print"/>
          <a:srcRect l="18877" t="-6906" r="23505" b="3233"/>
          <a:stretch>
            <a:fillRect/>
          </a:stretch>
        </p:blipFill>
        <p:spPr bwMode="auto">
          <a:xfrm rot="21404663">
            <a:off x="6674855" y="2577059"/>
            <a:ext cx="520778" cy="621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viewImageLinkId" descr="Светлана Утенина"/>
          <p:cNvPicPr/>
          <p:nvPr/>
        </p:nvPicPr>
        <p:blipFill>
          <a:blip r:embed="rId6" cstate="print"/>
          <a:srcRect l="26120" t="-9215" r="19446" b="32916"/>
          <a:stretch>
            <a:fillRect/>
          </a:stretch>
        </p:blipFill>
        <p:spPr bwMode="auto">
          <a:xfrm rot="20607536">
            <a:off x="2444052" y="4578430"/>
            <a:ext cx="606201" cy="820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Users\Света\Desktop\IMG-08584164e0650f70f513f001100323e3-V.jpg"/>
          <p:cNvPicPr/>
          <p:nvPr/>
        </p:nvPicPr>
        <p:blipFill>
          <a:blip r:embed="rId7" cstate="print"/>
          <a:srcRect l="-1787" t="208" r="-11155" b="17992"/>
          <a:stretch>
            <a:fillRect/>
          </a:stretch>
        </p:blipFill>
        <p:spPr bwMode="auto">
          <a:xfrm rot="20813081">
            <a:off x="4769988" y="2979786"/>
            <a:ext cx="545273" cy="538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g_849931041332" descr="https://i.mycdn.me/i?r=AzEPZsRbOZEKgBhR0XGMT1RkYZdiR6UR0wHogKldvshrMqaKTM5SRkZCeTgDn6uOyic"/>
          <p:cNvPicPr/>
          <p:nvPr/>
        </p:nvPicPr>
        <p:blipFill>
          <a:blip r:embed="rId8" cstate="print"/>
          <a:srcRect l="14322" t="31364" r="24004" b="8249"/>
          <a:stretch>
            <a:fillRect/>
          </a:stretch>
        </p:blipFill>
        <p:spPr bwMode="auto">
          <a:xfrm>
            <a:off x="3635896" y="2564904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Таня"/>
          <p:cNvPicPr/>
          <p:nvPr/>
        </p:nvPicPr>
        <p:blipFill>
          <a:blip r:embed="rId9" cstate="print"/>
          <a:srcRect l="16809" t="-12393" r="7234" b="42937"/>
          <a:stretch>
            <a:fillRect/>
          </a:stretch>
        </p:blipFill>
        <p:spPr bwMode="auto">
          <a:xfrm rot="20984849">
            <a:off x="7289371" y="3115052"/>
            <a:ext cx="576064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:\Users\Света\Desktop\IMG_20191121_095306.jpg"/>
          <p:cNvPicPr/>
          <p:nvPr/>
        </p:nvPicPr>
        <p:blipFill>
          <a:blip r:embed="rId10" cstate="print"/>
          <a:srcRect l="32766" t="19401" r="24163" b="47021"/>
          <a:stretch>
            <a:fillRect/>
          </a:stretch>
        </p:blipFill>
        <p:spPr bwMode="auto">
          <a:xfrm rot="20376157">
            <a:off x="6973410" y="4540846"/>
            <a:ext cx="718829" cy="686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таня х"/>
          <p:cNvPicPr/>
          <p:nvPr/>
        </p:nvPicPr>
        <p:blipFill>
          <a:blip r:embed="rId11" cstate="print"/>
          <a:srcRect l="-43034" t="-55256" r="-35107" b="19992"/>
          <a:stretch>
            <a:fillRect/>
          </a:stretch>
        </p:blipFill>
        <p:spPr bwMode="auto">
          <a:xfrm rot="202721">
            <a:off x="3522706" y="3887986"/>
            <a:ext cx="945873" cy="10739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mce-1813" descr="http://bmsad2.ru/attachments/Image/DSCN27221.JPG?template=generic"/>
          <p:cNvPicPr/>
          <p:nvPr/>
        </p:nvPicPr>
        <p:blipFill>
          <a:blip r:embed="rId12" cstate="print"/>
          <a:srcRect l="23366" r="17944" b="26069"/>
          <a:stretch>
            <a:fillRect/>
          </a:stretch>
        </p:blipFill>
        <p:spPr bwMode="auto">
          <a:xfrm rot="21237994">
            <a:off x="5252041" y="3969685"/>
            <a:ext cx="731056" cy="6468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https://s4748.nubex.ru/_data/files.thumb/e/2/e2d87a5f0a4d0c7_669.ce7048baa9_g-middle.jpg"/>
          <p:cNvPicPr/>
          <p:nvPr/>
        </p:nvPicPr>
        <p:blipFill>
          <a:blip r:embed="rId13" cstate="print"/>
          <a:srcRect t="-26549" b="971"/>
          <a:stretch>
            <a:fillRect/>
          </a:stretch>
        </p:blipFill>
        <p:spPr bwMode="auto">
          <a:xfrm rot="21013360">
            <a:off x="6219825" y="3465425"/>
            <a:ext cx="496735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F:\Режимная карта.jpg"/>
          <p:cNvPicPr/>
          <p:nvPr/>
        </p:nvPicPr>
        <p:blipFill>
          <a:blip r:embed="rId14" cstate="print"/>
          <a:srcRect l="8683" t="4476" r="82006" b="79558"/>
          <a:stretch>
            <a:fillRect/>
          </a:stretch>
        </p:blipFill>
        <p:spPr bwMode="auto">
          <a:xfrm rot="20965467">
            <a:off x="1890445" y="3903809"/>
            <a:ext cx="525688" cy="645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__plpcte_target" descr="https://i.mycdn.me/i?r=AyH4iRPQ2q0otWIFepML2LxRwdfyBjEzccsFv735cBvPSg"/>
          <p:cNvPicPr/>
          <p:nvPr/>
        </p:nvPicPr>
        <p:blipFill>
          <a:blip r:embed="rId15" cstate="print"/>
          <a:srcRect l="36426" t="14672" r="36729" b="62457"/>
          <a:stretch>
            <a:fillRect/>
          </a:stretch>
        </p:blipFill>
        <p:spPr bwMode="auto">
          <a:xfrm>
            <a:off x="2555776" y="3140968"/>
            <a:ext cx="648072" cy="64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https://www.anypics.ru/download.php?file=201210/1440x900/anypics.ru-22614.jpg"/>
          <p:cNvPicPr/>
          <p:nvPr/>
        </p:nvPicPr>
        <p:blipFill>
          <a:blip r:embed="rId4" cstate="print"/>
          <a:srcRect l="73918" r="14377"/>
          <a:stretch>
            <a:fillRect/>
          </a:stretch>
        </p:blipFill>
        <p:spPr bwMode="auto">
          <a:xfrm>
            <a:off x="8028384" y="1484784"/>
            <a:ext cx="93610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C:\Users\Света\Desktop\работа САД\фото\2tdBTuZ93Wc.jpg"/>
          <p:cNvPicPr>
            <a:picLocks noChangeAspect="1" noChangeArrowheads="1"/>
          </p:cNvPicPr>
          <p:nvPr/>
        </p:nvPicPr>
        <p:blipFill>
          <a:blip r:embed="rId16" cstate="print"/>
          <a:srcRect l="-57422" t="-17003" r="-34684" b="33407"/>
          <a:stretch>
            <a:fillRect/>
          </a:stretch>
        </p:blipFill>
        <p:spPr bwMode="auto">
          <a:xfrm rot="297640">
            <a:off x="7944597" y="3380411"/>
            <a:ext cx="938825" cy="84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C:\Users\Света\Desktop\работа САД\фото\IMG_20210820_143215_538.jpg"/>
          <p:cNvPicPr>
            <a:picLocks noChangeAspect="1" noChangeArrowheads="1"/>
          </p:cNvPicPr>
          <p:nvPr/>
        </p:nvPicPr>
        <p:blipFill>
          <a:blip r:embed="rId17" cstate="print"/>
          <a:srcRect l="16159" t="-4663" r="3261" b="21565"/>
          <a:stretch>
            <a:fillRect/>
          </a:stretch>
        </p:blipFill>
        <p:spPr bwMode="auto">
          <a:xfrm>
            <a:off x="8172400" y="3501008"/>
            <a:ext cx="576064" cy="792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000527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2282</TotalTime>
  <Words>1192</Words>
  <Application>Microsoft Office PowerPoint</Application>
  <PresentationFormat>Экран (4:3)</PresentationFormat>
  <Paragraphs>269</Paragraphs>
  <Slides>38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    Муниципальное казенное  дошкольное образовательное учреждение  «Большемуртинский детский сад № 2» </vt:lpstr>
      <vt:lpstr>ДОРОГИЕ КОЛЛЕГИ!!! ПОЗДРАВЛЯЕМ  С НОВЫМ УЧЕБНЫМ ГОДОМ!!!</vt:lpstr>
      <vt:lpstr>Слайд 3</vt:lpstr>
      <vt:lpstr>Слайд 4</vt:lpstr>
      <vt:lpstr>Слайд 5</vt:lpstr>
      <vt:lpstr>Слайд 6</vt:lpstr>
      <vt:lpstr>Слайд 7</vt:lpstr>
      <vt:lpstr>Слайд 8</vt:lpstr>
      <vt:lpstr>Я</vt:lpstr>
      <vt:lpstr>Я</vt:lpstr>
      <vt:lpstr>Я</vt:lpstr>
      <vt:lpstr>Я</vt:lpstr>
      <vt:lpstr>Я</vt:lpstr>
      <vt:lpstr>Я</vt:lpstr>
      <vt:lpstr>Я</vt:lpstr>
      <vt:lpstr>Я</vt:lpstr>
      <vt:lpstr>Я</vt:lpstr>
      <vt:lpstr>Я</vt:lpstr>
      <vt:lpstr>Я</vt:lpstr>
      <vt:lpstr>Я</vt:lpstr>
      <vt:lpstr>Я</vt:lpstr>
      <vt:lpstr>Я</vt:lpstr>
      <vt:lpstr>Я</vt:lpstr>
      <vt:lpstr>Я</vt:lpstr>
      <vt:lpstr>Я</vt:lpstr>
      <vt:lpstr>Я</vt:lpstr>
      <vt:lpstr>Я</vt:lpstr>
      <vt:lpstr>Я</vt:lpstr>
      <vt:lpstr>Я</vt:lpstr>
      <vt:lpstr>Я</vt:lpstr>
      <vt:lpstr>Я</vt:lpstr>
      <vt:lpstr>Я</vt:lpstr>
      <vt:lpstr>Я</vt:lpstr>
      <vt:lpstr>Слайд 34</vt:lpstr>
      <vt:lpstr>Слайд 35</vt:lpstr>
      <vt:lpstr>Слайд 36</vt:lpstr>
      <vt:lpstr>Слайд 37</vt:lpstr>
      <vt:lpstr>Слайд 38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– СРЕДНЯЯ ОБЩЕОБРАЗОВАТЕЛЬНАЯ ШКОЛА №35 Г. БЕЛГОРОДА</dc:title>
  <dc:creator>Admin</dc:creator>
  <dc:description>З.В. Александрова  http://aida.ucoz.ru</dc:description>
  <cp:lastModifiedBy>Света</cp:lastModifiedBy>
  <cp:revision>212</cp:revision>
  <dcterms:created xsi:type="dcterms:W3CDTF">2010-10-28T14:30:38Z</dcterms:created>
  <dcterms:modified xsi:type="dcterms:W3CDTF">2021-08-31T07:29:45Z</dcterms:modified>
</cp:coreProperties>
</file>