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4" autoAdjust="0"/>
  </p:normalViewPr>
  <p:slideViewPr>
    <p:cSldViewPr>
      <p:cViewPr>
        <p:scale>
          <a:sx n="102" d="100"/>
          <a:sy n="102" d="100"/>
        </p:scale>
        <p:origin x="-444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ECC29-187C-4361-9349-7A45CEB3E4FF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E3B90-D05F-4304-AC34-F27AAE372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2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E3B90-D05F-4304-AC34-F27AAE3723E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8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b3b9b_f837e635_or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4443958"/>
            <a:ext cx="8784976" cy="648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9BE8-0C5F-442C-B8FB-DB4E5EFF0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9BE8-0C5F-442C-B8FB-DB4E5EFF087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22186-8-beautiful-tulip-thum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3363838"/>
            <a:ext cx="2736304" cy="2409056"/>
          </a:xfrm>
          <a:prstGeom prst="rect">
            <a:avLst/>
          </a:prstGeom>
        </p:spPr>
      </p:pic>
      <p:pic>
        <p:nvPicPr>
          <p:cNvPr id="10" name="Рисунок 9" descr="22186-8-beautiful-tulip-thum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6300192" y="3651870"/>
            <a:ext cx="2771800" cy="198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9BE8-0C5F-442C-B8FB-DB4E5EFF087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ima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657133" cy="13476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9BE8-0C5F-442C-B8FB-DB4E5EFF087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0_119468_1f671cac_ori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 flipH="1">
            <a:off x="0" y="3506242"/>
            <a:ext cx="1547664" cy="1537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9BE8-0C5F-442C-B8FB-DB4E5EFF087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подснежник9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64103">
            <a:off x="30340" y="3282488"/>
            <a:ext cx="1326556" cy="19218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9BE8-0C5F-442C-B8FB-DB4E5EFF087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0_8ca62_348a9d7c_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08304" y="3507854"/>
            <a:ext cx="1763688" cy="1599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ез-имени-1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744631">
            <a:off x="43459" y="3565294"/>
            <a:ext cx="1283197" cy="16242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26.02.2020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9BE8-0C5F-442C-B8FB-DB4E5EFF0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26.02.2020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9BE8-0C5F-442C-B8FB-DB4E5EFF087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0_b142e_65800b8f_or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533076">
            <a:off x="134136" y="3083711"/>
            <a:ext cx="966382" cy="2043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26.02.2020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9BE8-0C5F-442C-B8FB-DB4E5EFF087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0_8ca62_348a9d7c_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650631" flipH="1">
            <a:off x="141186" y="3448816"/>
            <a:ext cx="1433350" cy="1636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9BE8-0C5F-442C-B8FB-DB4E5EFF087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pic (1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422727">
            <a:off x="-108520" y="3717650"/>
            <a:ext cx="1584176" cy="1531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9BE8-0C5F-442C-B8FB-DB4E5EFF087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0_98d41_60515d1e_orig.png"/>
          <p:cNvPicPr>
            <a:picLocks noChangeAspect="1"/>
          </p:cNvPicPr>
          <p:nvPr userDrawn="1"/>
        </p:nvPicPr>
        <p:blipFill>
          <a:blip r:embed="rId2" cstate="print"/>
          <a:srcRect b="13201"/>
          <a:stretch>
            <a:fillRect/>
          </a:stretch>
        </p:blipFill>
        <p:spPr>
          <a:xfrm rot="1448084">
            <a:off x="79311" y="3280780"/>
            <a:ext cx="1145837" cy="182250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26.02.2020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89BE8-0C5F-442C-B8FB-DB4E5EFF087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maxresdefaul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326" name="Picture 14" descr="http://img-fotki.yandex.ru/get/6616/16969765.ce/0_6c0c7_89d13e09_L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480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491630"/>
            <a:ext cx="7772400" cy="1102519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«Использования игровых технологий в социально - личностном развитии дошкольников»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04248" y="3363838"/>
            <a:ext cx="1728192" cy="79208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Выполнил воспитатель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Войткевич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Е.В.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26.02.2020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15592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1. Игры для рабочего настроя</a:t>
            </a:r>
            <a:endParaRPr lang="ru-RU" sz="2800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91629"/>
            <a:ext cx="8229600" cy="310299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0" dirty="0" smtClean="0">
                <a:ea typeface="Calibri" pitchFamily="34" charset="0"/>
              </a:rPr>
              <a:t>Цель: </a:t>
            </a:r>
            <a:r>
              <a:rPr lang="ru-RU" sz="2400" b="0" dirty="0">
                <a:ea typeface="Calibri" pitchFamily="34" charset="0"/>
              </a:rPr>
              <a:t>пробудить интерес детей друг к другу, формировать доброжелательное отношение друг к другу, способствовать сплочению группы, развивать адекватные способы выражения отношения к другим.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/>
              <a:t>«Дружно за руки возьмемся…»</a:t>
            </a:r>
            <a:endParaRPr lang="ru-RU" sz="2400" b="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ea typeface="Calibri" pitchFamily="34" charset="0"/>
              </a:rPr>
              <a:t>2. Игры-разминки (</a:t>
            </a:r>
            <a:r>
              <a:rPr lang="ru-RU" sz="2800" i="1" dirty="0" err="1" smtClean="0">
                <a:ea typeface="Calibri" pitchFamily="34" charset="0"/>
              </a:rPr>
              <a:t>физминутки</a:t>
            </a:r>
            <a:r>
              <a:rPr lang="ru-RU" sz="2800" i="1" dirty="0" smtClean="0">
                <a:ea typeface="Calibri" pitchFamily="34" charset="0"/>
              </a:rPr>
              <a:t>)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851669"/>
            <a:ext cx="8229600" cy="2742953"/>
          </a:xfrm>
        </p:spPr>
        <p:txBody>
          <a:bodyPr>
            <a:normAutofit/>
          </a:bodyPr>
          <a:lstStyle/>
          <a:p>
            <a:pPr marL="0" lvl="0" indent="45085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0" dirty="0" smtClean="0">
                <a:ea typeface="Calibri" pitchFamily="34" charset="0"/>
              </a:rPr>
              <a:t> Используются на основе принципа всеобщей доступности, элементов соревнования, смешного, несерьезного выигрыша; дают детям возможность размяться, расслабиться. </a:t>
            </a:r>
          </a:p>
          <a:p>
            <a:pPr marL="0" lvl="0" indent="45085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/>
              <a:t>«</a:t>
            </a:r>
            <a:r>
              <a:rPr lang="ru-RU" sz="2400" i="1" dirty="0" smtClean="0"/>
              <a:t>Цветочная клумба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ea typeface="Calibri" pitchFamily="34" charset="0"/>
              </a:rPr>
              <a:t>3. Игры для приобщения к делу</a:t>
            </a:r>
            <a:endParaRPr lang="ru-RU" sz="2800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79661"/>
            <a:ext cx="8229600" cy="2814961"/>
          </a:xfrm>
        </p:spPr>
        <p:txBody>
          <a:bodyPr>
            <a:normAutofit/>
          </a:bodyPr>
          <a:lstStyle/>
          <a:p>
            <a:pPr marL="0" lvl="0" indent="45085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0" dirty="0" smtClean="0">
                <a:ea typeface="Calibri" pitchFamily="34" charset="0"/>
              </a:rPr>
              <a:t>Могут </a:t>
            </a:r>
            <a:r>
              <a:rPr lang="ru-RU" sz="2400" b="0" dirty="0">
                <a:ea typeface="Calibri" pitchFamily="34" charset="0"/>
              </a:rPr>
              <a:t>использоваться в процессе усвоения или закрепления учебного материала. Если дети учатся что-то различать, запоминать, систематизировать и т.п., то они научатся этому в процессе выполнения игровых заданий. </a:t>
            </a:r>
          </a:p>
          <a:p>
            <a:pPr marL="0" lvl="0" indent="45085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latin typeface="Monotype Corsiva" pitchFamily="66" charset="0"/>
                <a:ea typeface="Calibri" pitchFamily="34" charset="0"/>
              </a:rPr>
              <a:t>«Угадай-ка»</a:t>
            </a:r>
            <a:endParaRPr lang="ru-RU" b="0" dirty="0">
              <a:latin typeface="Monotype Corsiva" pitchFamily="66" charset="0"/>
              <a:ea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7155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ea typeface="Calibri" pitchFamily="34" charset="0"/>
              </a:rPr>
              <a:t>4. </a:t>
            </a:r>
            <a:r>
              <a:rPr lang="ru-RU" sz="3100" i="1" dirty="0"/>
              <a:t>Игры для формирования у детей дошкольного возраста культуры общения.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91629"/>
            <a:ext cx="8229600" cy="3102993"/>
          </a:xfrm>
        </p:spPr>
        <p:txBody>
          <a:bodyPr/>
          <a:lstStyle/>
          <a:p>
            <a:pPr algn="ctr"/>
            <a:endParaRPr lang="ru-RU" i="1" dirty="0" smtClean="0"/>
          </a:p>
          <a:p>
            <a:pPr marL="0" indent="0" algn="ctr">
              <a:buNone/>
            </a:pPr>
            <a:r>
              <a:rPr lang="ru-RU" sz="2400" b="0" dirty="0" smtClean="0"/>
              <a:t>Развитие навыков невербального общения, развитие самоконтроля.</a:t>
            </a:r>
            <a:endParaRPr lang="ru-RU" sz="2400" b="0" dirty="0"/>
          </a:p>
          <a:p>
            <a:pPr marL="0" indent="0" algn="ctr">
              <a:buNone/>
            </a:pPr>
            <a:r>
              <a:rPr lang="ru-RU" sz="2400" i="1" dirty="0" smtClean="0"/>
              <a:t>«</a:t>
            </a:r>
            <a:r>
              <a:rPr lang="ru-RU" sz="2400" i="1" dirty="0"/>
              <a:t>Ожившие игрушки»</a:t>
            </a:r>
            <a:endParaRPr lang="ru-RU" sz="2400" dirty="0"/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26.02.2020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17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/>
              <a:t>5. </a:t>
            </a:r>
            <a:r>
              <a:rPr lang="ru-RU" sz="2800" dirty="0" smtClean="0"/>
              <a:t>Игры </a:t>
            </a:r>
            <a:r>
              <a:rPr lang="ru-RU" sz="2800" dirty="0"/>
              <a:t>на развитие эмоционально - нравственной сферы и навыков общения у </a:t>
            </a:r>
            <a:r>
              <a:rPr lang="ru-RU" sz="2800" dirty="0" smtClean="0"/>
              <a:t>детей</a:t>
            </a:r>
            <a:r>
              <a:rPr lang="ru-RU" sz="2800" i="1" dirty="0" smtClean="0"/>
              <a:t>. </a:t>
            </a:r>
          </a:p>
          <a:p>
            <a:pPr marL="0" indent="0" algn="ctr">
              <a:buNone/>
            </a:pPr>
            <a:r>
              <a:rPr lang="ru-RU" sz="2800" i="1" dirty="0" smtClean="0"/>
              <a:t>«Назови себя»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8793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501675"/>
          </a:xfrm>
        </p:spPr>
        <p:txBody>
          <a:bodyPr>
            <a:noAutofit/>
          </a:bodyPr>
          <a:lstStyle/>
          <a:p>
            <a:r>
              <a:rPr lang="ru-RU" sz="2800" dirty="0" smtClean="0">
                <a:ea typeface="Calibri" pitchFamily="34" charset="0"/>
              </a:rPr>
              <a:t>6</a:t>
            </a:r>
            <a:r>
              <a:rPr lang="ru-RU" sz="2800" b="0" dirty="0" smtClean="0">
                <a:ea typeface="Calibri" pitchFamily="34" charset="0"/>
              </a:rPr>
              <a:t>. </a:t>
            </a:r>
            <a:r>
              <a:rPr lang="ru-RU" sz="2800" i="1" dirty="0"/>
              <a:t>Игры на развитие коммуникативных способностей детей дошкольного возраста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067693"/>
            <a:ext cx="8229600" cy="2526929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 </a:t>
            </a:r>
            <a:r>
              <a:rPr lang="ru-RU" sz="2400" b="0" i="1" dirty="0"/>
              <a:t>Развиваем умение сотрудничать: учим слышать, понимать и подчиняться правилам</a:t>
            </a:r>
            <a:r>
              <a:rPr lang="ru-RU" sz="2400" b="0" dirty="0"/>
              <a:t>.</a:t>
            </a:r>
            <a:endParaRPr lang="ru-RU" sz="2400" b="0" i="1" dirty="0"/>
          </a:p>
          <a:p>
            <a:pPr marL="0" indent="0" algn="ctr">
              <a:buNone/>
            </a:pPr>
            <a:r>
              <a:rPr lang="ru-RU" sz="2400" i="1" dirty="0"/>
              <a:t>«Зайчики и лиса»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3568" y="585722"/>
            <a:ext cx="74523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Играя, дети могут по-разному проявлять себя. Они взаимодействуют то в парах (с ведущим или партнером), то в тройках или четверках, то со всей группой. Игры создают особое пространство, в котором дети получают новый опыт, развивают социальные, эмоциональные, телесные, интеллектуальные способности, готовятся к новым жизненным требованиям, и в том числе школьным. Особенно важно то, что дети учатся фокусировать внимание, слушать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наблюдать.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игровые технологии в социально – личностном развитии дошкольника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сможем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достигнуть следующих результатов: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дети будут уметь договариваться, приходить к согласию, слушать и слышать друг друга;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будет сформировано позитивное отношение к окружающему миру, другим людям, самому себе; развито речевое взаимодействие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смогут разумно и доброжелательно возражать взрослым, отстаивать свою позицию;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них не будет чувства страха за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ошибку.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419622"/>
            <a:ext cx="8229600" cy="2232248"/>
          </a:xfrm>
        </p:spPr>
        <p:txBody>
          <a:bodyPr>
            <a:normAutofit/>
          </a:bodyPr>
          <a:lstStyle/>
          <a:p>
            <a:pPr algn="r"/>
            <a:r>
              <a:rPr lang="ru-RU" sz="2700" b="0" i="1" dirty="0" smtClean="0"/>
              <a:t>«Игра порождает радость, свободу, довольство, покой в себе и около себя, мир с миром»</a:t>
            </a:r>
            <a:br>
              <a:rPr lang="ru-RU" sz="2700" b="0" i="1" dirty="0" smtClean="0"/>
            </a:br>
            <a:r>
              <a:rPr lang="ru-RU" sz="2700" b="0" i="1" dirty="0" smtClean="0"/>
              <a:t> Фридрих </a:t>
            </a:r>
            <a:r>
              <a:rPr lang="ru-RU" sz="2700" b="0" i="1" smtClean="0"/>
              <a:t>Фребель</a:t>
            </a:r>
            <a:r>
              <a:rPr lang="ru-RU" sz="2700" b="0" i="1" dirty="0" smtClean="0"/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9542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 социализации начинается у человека в детстве и продолжается всю жизнь. Важно отметить, что социально-личностное развитие детей происходит благоприятно при условии удовлетворения их потребностей в положительных эмоциональных контактах с окружающими, в любви и поддержке, активном познании, самостоятельной деятельности по интересам, самоутверждении, самореализации и признании своих достижений со стороны окружающих. Чем полнее и разнообразнее детская деятельность, тем более она значима для ребенка и отвечает его природе, тем успешнее идет его развитие. Вот почему наиболее близки и естественны для дошкольника игры и активное общение с окружающими – со взрослыми и сверстниками.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i="1" dirty="0"/>
              <a:t>Социальное развитие дошкольников</a:t>
            </a:r>
            <a:r>
              <a:rPr lang="ru-RU" sz="2600" dirty="0"/>
              <a:t>  -  это усвоение ценностей, традиций и культуры общества, в котором детям предстоит жить. В процессе общения </a:t>
            </a:r>
            <a:r>
              <a:rPr lang="ru-RU" sz="2600" dirty="0" smtClean="0"/>
              <a:t>со</a:t>
            </a:r>
            <a:r>
              <a:rPr lang="ru-RU" sz="2600" dirty="0"/>
              <a:t> взрослыми или сверстниками ребёнок учится учитывать интересы окружающих людей и жить по определённым правилам и нормам поведения.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/>
              <a:t>Игра  - это вид деятельности в условиях ситуаций, направленных на воссоздание и  усвоение общественного опыта, в котором складывается и совершенствуется самоуправление поведением.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06915"/>
            <a:ext cx="77048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/>
              <a:t>       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человеческой практике игровая деятельность выполняет такие функции,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азвлекательную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(это основная функция игры — развлечь, доставить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удовольствие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воодушевить, пробудить интерес);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оммуникативную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освоение диалектики общения;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самореализации в игре как полигоне человеческой практики;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гротерапевтическую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преодоление различных трудностей, возникающих в других видах жизнедеятельности;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иагностическую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выявление отклонений от нормативного поведения, самопознание в процессе игры;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ункцию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коррекции: внесение позитивных изменений в структуру личностных показателей;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ежнациональной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коммуникации: усвоение единых для всех людей социально-культурных ценностей;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оциализации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включение в систему общественных отношений, усвоение норм.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1022706"/>
            <a:ext cx="791134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Дошкольный возраст является уникальным и решающим периодом развития ребёнка, когда возникают основы личности, складывается воля и произвольное поведение, активно развивается воображение, творчество, общая инициативность. Однако все эти важнейшие качества формируются не в учебных занятиях, а в ведущей и главной деятельности дошкольника - в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игре.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психологические новообразования, которые необходимы ребёнку во всей его дальнейшей жизни, в обучении, общении, творчестве, берут своё начало в детской игре. </a:t>
            </a:r>
            <a:r>
              <a:rPr lang="ru-RU" sz="1400" b="1" i="1" dirty="0"/>
              <a:t>                                                                   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11560" y="554945"/>
            <a:ext cx="79928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Организуя с дошкольниками ситуации поискового характера, воспитателю необходимо следовать определённому алгоритму: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      Заинтересовать детей проблемой, требующей решения, эмоционально представить её, ввести детей в ситуацию: Что происходит? Что случилось? Какая возникла проблема? Почему возникло затруднение?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      Вызвать активное сопереживание участникам ситуаций и понимание их трудностей: Какие чувства они испытали? Какое у них настроение? Было ли у вас такое в жизни? Какие чувства вы тогда испытали?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      Побудить к поиску возможных вариантов и способов разрешения ситуации: Что может произойти? Как помочь? Как поступил бы ты на месте того или иного участника? Обсудить все предложения и найти общее решение, как нам поступить и добиться успеха.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      Включить детей в конкретное практическое действие: проявить заботу, утешить, выразить сочувствие, помочь разрешить конфликт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т.д.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очень важно: помочь пережить чувство удовлетворения от успешно разрешённой проблемы, понять, как изменилось эмоциональное состояние участников, и порадоваться вместе с ними. (Как хорошо, что мы поддерживаем друг друга! Если мы вместе, мы решим все наши проблемы!)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618244"/>
            <a:ext cx="77403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Ребёнок должен прежде всего осознать себя членом семьи, неотъемлемой частью своей малой родины, затем – гражданином России, и только потом – жителем планеты Земля. Идём от близкого к далёкому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   В работе можно использовать такие формы сотрудничества с родителями как сотворчество родителей и детей.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543</Words>
  <Application>Microsoft Office PowerPoint</Application>
  <PresentationFormat>Экран (16:9)</PresentationFormat>
  <Paragraphs>54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«Использования игровых технологий в социально - личностном развитии дошкольников»</vt:lpstr>
      <vt:lpstr>«Игра порождает радость, свободу, довольство, покой в себе и около себя, мир с миром»  Фридрих Фребель.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Игры для рабочего настроя</vt:lpstr>
      <vt:lpstr>2. Игры-разминки (физминутки)</vt:lpstr>
      <vt:lpstr>3. Игры для приобщения к делу</vt:lpstr>
      <vt:lpstr>4. Игры для формирования у детей дошкольного возраста культуры общения. </vt:lpstr>
      <vt:lpstr> </vt:lpstr>
      <vt:lpstr>6. Игры на развитие коммуникативных способностей детей дошкольного возраста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042</cp:lastModifiedBy>
  <cp:revision>34</cp:revision>
  <dcterms:created xsi:type="dcterms:W3CDTF">2020-02-25T15:30:49Z</dcterms:created>
  <dcterms:modified xsi:type="dcterms:W3CDTF">2021-10-25T14:55:53Z</dcterms:modified>
</cp:coreProperties>
</file>