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2" r:id="rId4"/>
    <p:sldId id="263" r:id="rId5"/>
    <p:sldId id="264" r:id="rId6"/>
    <p:sldId id="261" r:id="rId7"/>
    <p:sldId id="260" r:id="rId8"/>
    <p:sldId id="266" r:id="rId9"/>
    <p:sldId id="265" r:id="rId10"/>
    <p:sldId id="267" r:id="rId11"/>
    <p:sldId id="268" r:id="rId12"/>
    <p:sldId id="269" r:id="rId13"/>
    <p:sldId id="270" r:id="rId14"/>
    <p:sldId id="281" r:id="rId15"/>
    <p:sldId id="280" r:id="rId16"/>
    <p:sldId id="279" r:id="rId17"/>
    <p:sldId id="278" r:id="rId18"/>
    <p:sldId id="271" r:id="rId19"/>
    <p:sldId id="272" r:id="rId20"/>
    <p:sldId id="273" r:id="rId21"/>
    <p:sldId id="27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19.10.2021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19.10.2021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19.10.2021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19.10.2021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19.10.2021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19.10.2021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19.10.2021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19.10.2021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19.10.2021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19.10.2021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19.10.2021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-252536" y="1484784"/>
            <a:ext cx="8572560" cy="3722930"/>
            <a:chOff x="1115616" y="-12703"/>
            <a:chExt cx="7165477" cy="4701525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1115616" y="-12703"/>
              <a:ext cx="7165477" cy="12826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6000" b="1" dirty="0">
                <a:ln w="19050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blipFill>
                  <a:blip r:embed="rId2"/>
                  <a:stretch>
                    <a:fillRect/>
                  </a:stretch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2187089" y="4261277"/>
              <a:ext cx="5084703" cy="4275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dirty="0">
                <a:solidFill>
                  <a:schemeClr val="accent6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pic>
        <p:nvPicPr>
          <p:cNvPr id="7" name="Picture 14" descr="d6231694bb4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340768"/>
            <a:ext cx="5761558" cy="3582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286000" y="5229493"/>
            <a:ext cx="42302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dirty="0" smtClean="0"/>
          </a:p>
        </p:txBody>
      </p:sp>
      <p:sp>
        <p:nvSpPr>
          <p:cNvPr id="9" name="Прямоугольник 8"/>
          <p:cNvSpPr/>
          <p:nvPr/>
        </p:nvSpPr>
        <p:spPr>
          <a:xfrm>
            <a:off x="3419872" y="620688"/>
            <a:ext cx="28083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Проект</a:t>
            </a:r>
            <a:endParaRPr lang="ru-RU" sz="5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86000" y="4869160"/>
            <a:ext cx="4572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Подготовила : </a:t>
            </a:r>
          </a:p>
          <a:p>
            <a:pPr algn="ctr">
              <a:defRPr/>
            </a:pPr>
            <a:r>
              <a:rPr lang="ru-RU" sz="1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Чепикова</a:t>
            </a: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С.А.</a:t>
            </a:r>
            <a:endParaRPr lang="ru-RU" sz="16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МКДОУ «</a:t>
            </a:r>
            <a:r>
              <a:rPr lang="ru-RU" sz="1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Большемуртинский</a:t>
            </a: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детский сад № 2»</a:t>
            </a:r>
          </a:p>
          <a:p>
            <a:pPr algn="ctr">
              <a:defRPr/>
            </a:pP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октябрь     </a:t>
            </a: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2020 </a:t>
            </a: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г.</a:t>
            </a:r>
            <a:endParaRPr lang="ru-RU" sz="1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1357290" y="1428736"/>
            <a:ext cx="6715172" cy="3972236"/>
            <a:chOff x="607288" y="-815361"/>
            <a:chExt cx="7925152" cy="5227599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607288" y="-815361"/>
              <a:ext cx="7925152" cy="4860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b="1" dirty="0">
                <a:solidFill>
                  <a:schemeClr val="accent6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6" name="Прямоугольник 3"/>
            <p:cNvSpPr>
              <a:spLocks noChangeArrowheads="1"/>
            </p:cNvSpPr>
            <p:nvPr/>
          </p:nvSpPr>
          <p:spPr bwMode="auto">
            <a:xfrm>
              <a:off x="1366078" y="3885680"/>
              <a:ext cx="6491880" cy="5265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dirty="0">
                <a:solidFill>
                  <a:schemeClr val="accent6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1331640" y="1988840"/>
            <a:ext cx="619268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составление плана совместной работы с детьми, педагогами и  родителями;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подбор материала и оборудования для совместной деятельности с детьми;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подбор песен, музыкальных игр, физкультминуток, комплексов гимнастики, связанных с тематикой проекта;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оформление папок – передвижек для родителей по теме проекта, подбор фотографий;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беседы с родителями ,консультации по теме проекта.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331640" y="764704"/>
            <a:ext cx="55263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Этапы работы над проектом:  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Подготовительный этап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1357290" y="1428736"/>
            <a:ext cx="6715172" cy="3972236"/>
            <a:chOff x="607288" y="-815361"/>
            <a:chExt cx="7925152" cy="5227599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607288" y="-815361"/>
              <a:ext cx="7925152" cy="4860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b="1" dirty="0">
                <a:solidFill>
                  <a:schemeClr val="accent6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6" name="Прямоугольник 3"/>
            <p:cNvSpPr>
              <a:spLocks noChangeArrowheads="1"/>
            </p:cNvSpPr>
            <p:nvPr/>
          </p:nvSpPr>
          <p:spPr bwMode="auto">
            <a:xfrm>
              <a:off x="1366078" y="3885680"/>
              <a:ext cx="6491880" cy="5265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dirty="0">
                <a:solidFill>
                  <a:schemeClr val="accent6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1259632" y="764704"/>
            <a:ext cx="61926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87624" y="692696"/>
            <a:ext cx="56703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Основной этап    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Мероприятия по работе с детьми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31640" y="1628800"/>
            <a:ext cx="626469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чтение художественной литературы;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беседы;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заучивание стихов наизусть;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игры – инсценировки;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составление рассказов по картинам;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экскурсии;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наблюдения;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художественное творчество;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изготовление поделок из природного материала вместе с родителями;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дидактические ,словесные ,подвижные ,сюжетно – ролевые игры;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развлечения.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1043608" y="1484784"/>
            <a:ext cx="6715172" cy="3972236"/>
            <a:chOff x="607288" y="-815361"/>
            <a:chExt cx="7925152" cy="5227599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607288" y="-815361"/>
              <a:ext cx="7925152" cy="4860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b="1" dirty="0">
                <a:solidFill>
                  <a:schemeClr val="accent6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6" name="Прямоугольник 3"/>
            <p:cNvSpPr>
              <a:spLocks noChangeArrowheads="1"/>
            </p:cNvSpPr>
            <p:nvPr/>
          </p:nvSpPr>
          <p:spPr bwMode="auto">
            <a:xfrm>
              <a:off x="1366078" y="3885680"/>
              <a:ext cx="6491880" cy="5265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dirty="0">
                <a:solidFill>
                  <a:schemeClr val="accent6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827584" y="836712"/>
            <a:ext cx="73448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Мероприятие  по работе с педагогами,                           родителями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03648" y="1844824"/>
            <a:ext cx="5454352" cy="2973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изготовление памяток;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создание каталога музыкальных произведений и стихотворений по теме            « Золотая осень»;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создание картотеки физкультминуток по теме                      « Золотая осень»;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консультация для воспитателей «Составление рассказов по картинам на тему «Осень»;</a:t>
            </a:r>
          </a:p>
          <a:p>
            <a:pPr>
              <a:lnSpc>
                <a:spcPct val="80000"/>
              </a:lnSpc>
              <a:defRPr/>
            </a:pPr>
            <a:endParaRPr lang="ru-RU" dirty="0" smtClean="0">
              <a:latin typeface="Arial" charset="0"/>
            </a:endParaRPr>
          </a:p>
          <a:p>
            <a:pPr>
              <a:lnSpc>
                <a:spcPct val="80000"/>
              </a:lnSpc>
              <a:defRPr/>
            </a:pPr>
            <a:endParaRPr lang="ru-RU" dirty="0" smtClean="0">
              <a:latin typeface="Arial" charset="0"/>
            </a:endParaRPr>
          </a:p>
          <a:p>
            <a:pPr>
              <a:lnSpc>
                <a:spcPct val="80000"/>
              </a:lnSpc>
              <a:defRPr/>
            </a:pPr>
            <a:endParaRPr lang="ru-RU" dirty="0" smtClean="0"/>
          </a:p>
        </p:txBody>
      </p:sp>
      <p:sp>
        <p:nvSpPr>
          <p:cNvPr id="9" name="Прямоугольник 8"/>
          <p:cNvSpPr/>
          <p:nvPr/>
        </p:nvSpPr>
        <p:spPr>
          <a:xfrm>
            <a:off x="1475656" y="4221088"/>
            <a:ext cx="5382344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оформление наглядной информации для родителей;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консультация по изготовлению игрушек из природных материалов;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организация выставок детских работ.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1357290" y="1428736"/>
            <a:ext cx="6715172" cy="3972236"/>
            <a:chOff x="607288" y="-815361"/>
            <a:chExt cx="7925152" cy="5227599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607288" y="-815361"/>
              <a:ext cx="7925152" cy="4860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b="1" dirty="0">
                <a:solidFill>
                  <a:schemeClr val="accent6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6" name="Прямоугольник 3"/>
            <p:cNvSpPr>
              <a:spLocks noChangeArrowheads="1"/>
            </p:cNvSpPr>
            <p:nvPr/>
          </p:nvSpPr>
          <p:spPr bwMode="auto">
            <a:xfrm>
              <a:off x="1366078" y="3885680"/>
              <a:ext cx="6491880" cy="5265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dirty="0">
                <a:solidFill>
                  <a:schemeClr val="accent6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323528" y="692696"/>
            <a:ext cx="74168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Мероприятия по работе с детьми в группе: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31640" y="1196752"/>
            <a:ext cx="7056784" cy="48290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чтение художественной литературы В. Бианки «Сентябрь»;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коммуникация, познание (беседа) «Наступила осень»;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чтение художественной литературы А.С. Пушкин «Уж небо осенью дышало»;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художественное творчество (рисование) «Идёт дождь»;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коммуникация ,познание (беседа) «Наша одежда осенью»;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речевое развитие (составление рассказа) «Дети гуляют в осеннем парке»;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художественное творчество (рисование) «Листья деревьев»;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коммуникация ,познание «Беседа об овощах»;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художественное творчество (рисование) «Натюрморт с овощами»;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художественное творчество (лепка) «Овощи на тарелке»;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речевое развитие (составление рассказа) «Как мы убирали урожай»;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речевое развитие (составление рассказа по картине) «Овощной магазин»;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коммуникация ,познание (беседа) «Польза фруктов»;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художественное творчество (рисование) «Мои любимые фрукты»;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художественное творчество (аппликация) «Плоды сада – груша»;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художественное творчество (рисование) «В саду созрели яблоки».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692696"/>
            <a:ext cx="65527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Подведение итогов: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268760"/>
            <a:ext cx="662473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Дети знают и называют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осенние месяцы;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большое количество овощей, фруктов и осенних даров;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осенние  приметы и явления: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пословицы, поговорки об осени;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дети стали более раскрепощены и самостоятельны;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в свободной деятельности широко применяют пение песен, используют для этой деятельности наряды и атрибуты.</a:t>
            </a:r>
          </a:p>
          <a:p>
            <a:pPr>
              <a:lnSpc>
                <a:spcPct val="150000"/>
              </a:lnSpc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    У родителей появился интерес к образовательному процессу, развитию творчества, знаний и умений у детей, желание общаться с педагогами, участвовать в жизни группы.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3" y="692696"/>
            <a:ext cx="8686800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cap="none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cap="none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100" b="1" cap="none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редметно – развивающая среда</a:t>
            </a:r>
            <a:endParaRPr lang="ru-RU" sz="3100" b="1" cap="none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43190">
            <a:off x="7568817" y="169730"/>
            <a:ext cx="1062290" cy="12614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14590">
            <a:off x="223878" y="80277"/>
            <a:ext cx="1243032" cy="14761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996952"/>
            <a:ext cx="3838962" cy="3168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988840"/>
            <a:ext cx="4405742" cy="33843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30712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764704"/>
            <a:ext cx="8686800" cy="530696"/>
          </a:xfrm>
        </p:spPr>
        <p:txBody>
          <a:bodyPr/>
          <a:lstStyle/>
          <a:p>
            <a:pPr algn="ctr"/>
            <a:r>
              <a:rPr lang="ru-RU" sz="2800" b="1" cap="none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Работа с родителями.</a:t>
            </a:r>
            <a:endParaRPr lang="ru-RU" sz="2800" b="1" cap="none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332657"/>
            <a:ext cx="1463297" cy="10389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484784"/>
            <a:ext cx="5400600" cy="41703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0308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836712"/>
            <a:ext cx="8686800" cy="936104"/>
          </a:xfrm>
        </p:spPr>
        <p:txBody>
          <a:bodyPr>
            <a:normAutofit/>
          </a:bodyPr>
          <a:lstStyle/>
          <a:p>
            <a:pPr algn="ctr"/>
            <a:r>
              <a:rPr lang="ru-RU" sz="2800" b="1" cap="none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Составление рассказов по картинам</a:t>
            </a:r>
            <a:endParaRPr lang="ru-RU" sz="2800" b="1" cap="none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7" r="8163"/>
          <a:stretch>
            <a:fillRect/>
          </a:stretch>
        </p:blipFill>
        <p:spPr>
          <a:xfrm>
            <a:off x="2195736" y="1412776"/>
            <a:ext cx="3360314" cy="3168352"/>
          </a:xfrm>
          <a:prstGeom prst="flowChartInputOutpu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/>
          <a:stretch>
            <a:fillRect/>
          </a:stretch>
        </p:blipFill>
        <p:spPr>
          <a:xfrm>
            <a:off x="3923928" y="3068960"/>
            <a:ext cx="4046671" cy="3096344"/>
          </a:xfrm>
          <a:prstGeom prst="parallelogram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48557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1357290" y="1428736"/>
            <a:ext cx="6715172" cy="3972236"/>
            <a:chOff x="607288" y="-815361"/>
            <a:chExt cx="7925152" cy="5227599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607288" y="-815361"/>
              <a:ext cx="7925152" cy="4860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b="1" dirty="0">
                <a:solidFill>
                  <a:schemeClr val="accent6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6" name="Прямоугольник 3"/>
            <p:cNvSpPr>
              <a:spLocks noChangeArrowheads="1"/>
            </p:cNvSpPr>
            <p:nvPr/>
          </p:nvSpPr>
          <p:spPr bwMode="auto">
            <a:xfrm>
              <a:off x="1366078" y="3885680"/>
              <a:ext cx="6491880" cy="5265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dirty="0">
                <a:solidFill>
                  <a:schemeClr val="accent6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1403648" y="836712"/>
            <a:ext cx="56166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Рисование «Осенний лес»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5" descr="C:\Users\Home\Desktop\Новая папка (4)\P107096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484784"/>
            <a:ext cx="2363755" cy="17728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" name="Picture 7" descr="H:\DCIM\109___03\IMG_05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3501008"/>
            <a:ext cx="3347864" cy="25108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048" y="1340768"/>
            <a:ext cx="3493913" cy="23251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8" descr="H:\DCIM\109___03\IMG_0450.JPG"/>
          <p:cNvPicPr>
            <a:picLocks noChangeAspect="1" noChangeArrowheads="1"/>
          </p:cNvPicPr>
          <p:nvPr/>
        </p:nvPicPr>
        <p:blipFill>
          <a:blip r:embed="rId5" cstate="print"/>
          <a:srcRect l="38975"/>
          <a:stretch>
            <a:fillRect/>
          </a:stretch>
        </p:blipFill>
        <p:spPr bwMode="auto">
          <a:xfrm>
            <a:off x="5724128" y="4005064"/>
            <a:ext cx="2029642" cy="24944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980728"/>
            <a:ext cx="31793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ЭКСКУРСИЯ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6" descr="H:\DCIM\116___10\IMG_00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556792"/>
            <a:ext cx="3491880" cy="26189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2852936"/>
            <a:ext cx="4146903" cy="31100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pPr algn="ctr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Вид проекта: информационно – творческий, коллективный.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Участники  проекта:             </a:t>
            </a:r>
          </a:p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дети подготовительной группы,     воспитатели,  родители воспитанников.</a:t>
            </a:r>
          </a:p>
          <a:p>
            <a:pPr marL="0" indent="0" algn="ctr" eaLnBrk="1" hangingPunct="1">
              <a:buFont typeface="Wingdings" pitchFamily="2" charset="2"/>
              <a:buNone/>
              <a:defRPr/>
            </a:pP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продолжительности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 краткосрочный.</a:t>
            </a:r>
          </a:p>
          <a:p>
            <a:pPr marL="0" indent="0" algn="ctr" eaLnBrk="1" hangingPunct="1">
              <a:buFont typeface="Wingdings" pitchFamily="2" charset="2"/>
              <a:buNone/>
              <a:defRPr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Длительность проекта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 09.10 – 20.10.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2020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года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692696"/>
            <a:ext cx="58326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Заключительный этап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75656" y="1268760"/>
            <a:ext cx="53823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Выставка совместного творчества </a:t>
            </a:r>
          </a:p>
          <a:p>
            <a:pPr algn="ctr"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«Золотая осень!»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t="19734" r="4426"/>
          <a:stretch>
            <a:fillRect/>
          </a:stretch>
        </p:blipFill>
        <p:spPr bwMode="auto">
          <a:xfrm>
            <a:off x="467544" y="2060848"/>
            <a:ext cx="3384376" cy="21316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 descr="H:\DCIM\117___11\IMG_0223.JPG"/>
          <p:cNvPicPr>
            <a:picLocks noChangeAspect="1" noChangeArrowheads="1"/>
          </p:cNvPicPr>
          <p:nvPr/>
        </p:nvPicPr>
        <p:blipFill>
          <a:blip r:embed="rId3" cstate="print"/>
          <a:srcRect r="21437"/>
          <a:stretch>
            <a:fillRect/>
          </a:stretch>
        </p:blipFill>
        <p:spPr bwMode="auto">
          <a:xfrm>
            <a:off x="5004048" y="4581128"/>
            <a:ext cx="1847244" cy="17634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2" descr="C:\Users\Home\Desktop\Новая папка (4)\P107094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50"/>
          <a:stretch>
            <a:fillRect/>
          </a:stretch>
        </p:blipFill>
        <p:spPr bwMode="auto">
          <a:xfrm>
            <a:off x="4139952" y="1916832"/>
            <a:ext cx="4130753" cy="2520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" name="Содержимое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87624" y="4509120"/>
            <a:ext cx="2919413" cy="16430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836713"/>
            <a:ext cx="64807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Заключительный этап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Развлечение</a:t>
            </a:r>
            <a:b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«Осень в гости к нам пришла»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 r="20382" b="20379"/>
          <a:stretch>
            <a:fillRect/>
          </a:stretch>
        </p:blipFill>
        <p:spPr bwMode="auto">
          <a:xfrm>
            <a:off x="827584" y="2060848"/>
            <a:ext cx="3456384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2060848"/>
            <a:ext cx="3168496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/>
          <a:srcRect l="23425" t="16819" r="27922"/>
          <a:stretch>
            <a:fillRect/>
          </a:stretch>
        </p:blipFill>
        <p:spPr bwMode="auto">
          <a:xfrm>
            <a:off x="6588224" y="4077072"/>
            <a:ext cx="1944216" cy="24928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99792" y="4293096"/>
            <a:ext cx="3072481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980728"/>
            <a:ext cx="6192688" cy="4464497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Трудно представить себе воспитание и развитие детей без привлечения в помощники педагогу природы - этого самого естественного источника красоты. В последнее время остро стоит вопрос экологии окружающей среды, поэтому на занятиях с детьми дошкольного возраста необходимо прививать любовь к природе и бережное отношение к ней. Чтобы любить природу, ее надо знать, а чтобы знать, необходимо изучать и наблюдать за изменениями, происходящими в природе. В процессе познания природы не только формируются и развиваются эстетические чувства и вкусы, но и чувство ответственности за свои поступки. Если ребенок научится наблюдать за природой, то он научится и ценить окружающий его мир. В связи с этим, главная задача педагога – правильно организовать исследовательскую деятельность детей и учить их наблюдать и делать выводы из своих наблюдений.</a:t>
            </a:r>
            <a:endParaRPr lang="ru-RU" sz="1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548681"/>
            <a:ext cx="7772400" cy="576063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Актуальность темы: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052736"/>
            <a:ext cx="8219256" cy="5073427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проекта: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Формирование представлений детей о своеобразии осени , как времени года.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 b="21806"/>
          <a:stretch>
            <a:fillRect/>
          </a:stretch>
        </p:blipFill>
        <p:spPr bwMode="auto">
          <a:xfrm>
            <a:off x="2416318" y="2636912"/>
            <a:ext cx="5157229" cy="3024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504056"/>
          </a:xfrm>
        </p:spPr>
        <p:txBody>
          <a:bodyPr/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 проекта для детей: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979712" y="1052736"/>
            <a:ext cx="6624736" cy="1656184"/>
          </a:xfrm>
        </p:spPr>
        <p:txBody>
          <a:bodyPr/>
          <a:lstStyle/>
          <a:p>
            <a:pPr eaLnBrk="1" hangingPunct="1"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обогащать словарный запас по теме «Осень»;</a:t>
            </a:r>
          </a:p>
          <a:p>
            <a:pPr eaLnBrk="1" hangingPunct="1"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учить строить свою речь в форме связных высказываний описательного типа рассуждений;</a:t>
            </a:r>
          </a:p>
          <a:p>
            <a:pPr eaLnBrk="1" hangingPunct="1"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учить составлять рассказы (сказки) по серии сюжетных картинок, придумывать им названия, сочинять продолжение, начало или конец;</a:t>
            </a:r>
          </a:p>
          <a:p>
            <a:pPr eaLnBrk="1" hangingPunct="1"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углублять и расширять знания об осенних явлениях в природе, о времени года, когда созревают овощи, фрукты, грибы, ягоды, о том, как готовятся звери в лесу к зиме;</a:t>
            </a:r>
          </a:p>
          <a:p>
            <a:pPr eaLnBrk="1" hangingPunct="1"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формировать познавательные умения: наблюдать, сравнивать, анализировать и экспериментировать, отражать результаты в различных видах деятельности;</a:t>
            </a:r>
          </a:p>
          <a:p>
            <a:pPr eaLnBrk="1" hangingPunct="1"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развивать потребность в получении новых знаний об осени;</a:t>
            </a:r>
          </a:p>
          <a:p>
            <a:pPr eaLnBrk="1" hangingPunct="1"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воспитывать любовь к природе.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 l="8883" b="12040"/>
          <a:stretch>
            <a:fillRect/>
          </a:stretch>
        </p:blipFill>
        <p:spPr bwMode="auto">
          <a:xfrm>
            <a:off x="5508104" y="4437112"/>
            <a:ext cx="2890664" cy="20928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692696"/>
            <a:ext cx="662473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 проекта для педагогов: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47664" y="1556792"/>
            <a:ext cx="44644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создавать условия для развития    детского воображения, как предпосылки к формированию и совершенствованию связной речи, развитию способности к словесному творчеству;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создавать предметно – развивающую среду;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сплотить коллектив детей, родителей и педагогов в работе над общим проектом;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формировать такие личностные качества, как умение договариваться и работать в команде.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3212976"/>
            <a:ext cx="3168352" cy="2376156"/>
          </a:xfrm>
          <a:prstGeom prst="parallelogram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 l="31368"/>
          <a:stretch>
            <a:fillRect/>
          </a:stretch>
        </p:blipFill>
        <p:spPr bwMode="auto">
          <a:xfrm>
            <a:off x="2123728" y="3933056"/>
            <a:ext cx="2106631" cy="23019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1"/>
          <p:cNvGrpSpPr>
            <a:grpSpLocks/>
          </p:cNvGrpSpPr>
          <p:nvPr/>
        </p:nvGrpSpPr>
        <p:grpSpPr bwMode="auto">
          <a:xfrm>
            <a:off x="1357290" y="1428736"/>
            <a:ext cx="6715172" cy="3972236"/>
            <a:chOff x="607288" y="-815361"/>
            <a:chExt cx="7925152" cy="5227599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607288" y="-815361"/>
              <a:ext cx="7925152" cy="4860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b="1" dirty="0">
                <a:solidFill>
                  <a:schemeClr val="accent6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6" name="Прямоугольник 3"/>
            <p:cNvSpPr>
              <a:spLocks noChangeArrowheads="1"/>
            </p:cNvSpPr>
            <p:nvPr/>
          </p:nvSpPr>
          <p:spPr bwMode="auto">
            <a:xfrm>
              <a:off x="1366078" y="3885680"/>
              <a:ext cx="6491880" cy="5265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dirty="0">
                <a:solidFill>
                  <a:schemeClr val="accent6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1403648" y="764704"/>
            <a:ext cx="64715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 проекта для родителей: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31640" y="1412776"/>
            <a:ext cx="55263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побуждать родителей оказывать помощь в организации развивающих мероприятий и активно включаться в общеобразовательный процесс;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привлекать  к активному  участию в конкурсах, детских праздниках,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привлекать к оформлению группы.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 l="22050" r="10226"/>
          <a:stretch>
            <a:fillRect/>
          </a:stretch>
        </p:blipFill>
        <p:spPr bwMode="auto">
          <a:xfrm>
            <a:off x="5508104" y="3110194"/>
            <a:ext cx="2952328" cy="32693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2" descr="H:\DCIM\117___11\IMG_02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3933056"/>
            <a:ext cx="3227851" cy="24208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1357290" y="1428736"/>
            <a:ext cx="6715172" cy="3972236"/>
            <a:chOff x="607288" y="-815361"/>
            <a:chExt cx="7925152" cy="5227599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607288" y="-815361"/>
              <a:ext cx="7925152" cy="4860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b="1" dirty="0">
                <a:solidFill>
                  <a:schemeClr val="accent6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6" name="Прямоугольник 3"/>
            <p:cNvSpPr>
              <a:spLocks noChangeArrowheads="1"/>
            </p:cNvSpPr>
            <p:nvPr/>
          </p:nvSpPr>
          <p:spPr bwMode="auto">
            <a:xfrm>
              <a:off x="1366078" y="3885680"/>
              <a:ext cx="6491880" cy="5265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dirty="0">
                <a:solidFill>
                  <a:schemeClr val="accent6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1403648" y="908720"/>
            <a:ext cx="56886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Формы реализации проекта: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59632" y="1484785"/>
            <a:ext cx="5598368" cy="3372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образовательная  деятельность;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сюжетно – ролевые, дидактические игры;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рассматривание иллюстраций, картин, открыток, фотографий;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беседы;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прохождение экологической тропы;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работа с родителями;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развлечение;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выставки детских работ.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3429000"/>
            <a:ext cx="3816424" cy="28621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1357290" y="1428736"/>
            <a:ext cx="6715172" cy="3972236"/>
            <a:chOff x="607288" y="-815361"/>
            <a:chExt cx="7925152" cy="5227599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607288" y="-815361"/>
              <a:ext cx="7925152" cy="4860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b="1" dirty="0">
                <a:solidFill>
                  <a:schemeClr val="accent6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6" name="Прямоугольник 3"/>
            <p:cNvSpPr>
              <a:spLocks noChangeArrowheads="1"/>
            </p:cNvSpPr>
            <p:nvPr/>
          </p:nvSpPr>
          <p:spPr bwMode="auto">
            <a:xfrm>
              <a:off x="1366078" y="3885680"/>
              <a:ext cx="6491880" cy="5265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dirty="0">
                <a:solidFill>
                  <a:schemeClr val="accent6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1979712" y="692696"/>
            <a:ext cx="51845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Предполагаемый результат: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03648" y="1196752"/>
            <a:ext cx="5454352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расширение знаний детей об осени, её признаках и дарах;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пополнение словарного запаса;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формирование исследовательской деятельности детей;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вовлечение родителей в исследовательский процесс.</a:t>
            </a:r>
          </a:p>
          <a:p>
            <a:pPr>
              <a:defRPr/>
            </a:pPr>
            <a:endParaRPr lang="ru-RU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31693" t="39405" r="26930" b="21023"/>
          <a:stretch>
            <a:fillRect/>
          </a:stretch>
        </p:blipFill>
        <p:spPr bwMode="auto">
          <a:xfrm>
            <a:off x="899592" y="3284984"/>
            <a:ext cx="3384376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 l="23819"/>
          <a:stretch>
            <a:fillRect/>
          </a:stretch>
        </p:blipFill>
        <p:spPr bwMode="auto">
          <a:xfrm>
            <a:off x="4716016" y="3068960"/>
            <a:ext cx="3510969" cy="34563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3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74806"/>
      </a:hlink>
      <a:folHlink>
        <a:srgbClr val="974806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</TotalTime>
  <Words>1034</Words>
  <Application>Microsoft Office PowerPoint</Application>
  <PresentationFormat>Экран (4:3)</PresentationFormat>
  <Paragraphs>116</Paragraphs>
  <Slides>21</Slides>
  <Notes>0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Tahoma</vt:lpstr>
      <vt:lpstr>Times New Roman</vt:lpstr>
      <vt:lpstr>Wingdings</vt:lpstr>
      <vt:lpstr>1_Тема Office</vt:lpstr>
      <vt:lpstr>Презентация PowerPoint</vt:lpstr>
      <vt:lpstr>Презентация PowerPoint</vt:lpstr>
      <vt:lpstr>Трудно представить себе воспитание и развитие детей без привлечения в помощники педагогу природы - этого самого естественного источника красоты. В последнее время остро стоит вопрос экологии окружающей среды, поэтому на занятиях с детьми дошкольного возраста необходимо прививать любовь к природе и бережное отношение к ней. Чтобы любить природу, ее надо знать, а чтобы знать, необходимо изучать и наблюдать за изменениями, происходящими в природе. В процессе познания природы не только формируются и развиваются эстетические чувства и вкусы, но и чувство ответственности за свои поступки. Если ребенок научится наблюдать за природой, то он научится и ценить окружающий его мир. В связи с этим, главная задача педагога – правильно организовать исследовательскую деятельность детей и учить их наблюдать и делать выводы из своих наблюдений.</vt:lpstr>
      <vt:lpstr>Презентация PowerPoint</vt:lpstr>
      <vt:lpstr>Задачи проекта для детей: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Предметно – развивающая среда</vt:lpstr>
      <vt:lpstr>Работа с родителями.</vt:lpstr>
      <vt:lpstr>Составление рассказов по картинам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Мария</cp:lastModifiedBy>
  <cp:revision>48</cp:revision>
  <dcterms:created xsi:type="dcterms:W3CDTF">2014-07-06T18:18:01Z</dcterms:created>
  <dcterms:modified xsi:type="dcterms:W3CDTF">2021-10-19T06:31:18Z</dcterms:modified>
</cp:coreProperties>
</file>